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429" r:id="rId2"/>
    <p:sldId id="478" r:id="rId3"/>
    <p:sldId id="430" r:id="rId4"/>
    <p:sldId id="481" r:id="rId5"/>
    <p:sldId id="433" r:id="rId6"/>
    <p:sldId id="470" r:id="rId7"/>
    <p:sldId id="435" r:id="rId8"/>
    <p:sldId id="436" r:id="rId9"/>
    <p:sldId id="437" r:id="rId10"/>
    <p:sldId id="467" r:id="rId11"/>
    <p:sldId id="468" r:id="rId12"/>
    <p:sldId id="438" r:id="rId13"/>
    <p:sldId id="476" r:id="rId14"/>
    <p:sldId id="479" r:id="rId15"/>
    <p:sldId id="439" r:id="rId16"/>
    <p:sldId id="440" r:id="rId17"/>
    <p:sldId id="441" r:id="rId18"/>
    <p:sldId id="477" r:id="rId19"/>
    <p:sldId id="480" r:id="rId20"/>
    <p:sldId id="442" r:id="rId21"/>
    <p:sldId id="443" r:id="rId22"/>
    <p:sldId id="444" r:id="rId23"/>
    <p:sldId id="445" r:id="rId24"/>
    <p:sldId id="471" r:id="rId25"/>
    <p:sldId id="472" r:id="rId26"/>
    <p:sldId id="448" r:id="rId27"/>
    <p:sldId id="449" r:id="rId28"/>
    <p:sldId id="450" r:id="rId29"/>
    <p:sldId id="451" r:id="rId30"/>
    <p:sldId id="473" r:id="rId31"/>
    <p:sldId id="474" r:id="rId32"/>
    <p:sldId id="454" r:id="rId33"/>
    <p:sldId id="465" r:id="rId34"/>
    <p:sldId id="466" r:id="rId35"/>
    <p:sldId id="456" r:id="rId36"/>
    <p:sldId id="475" r:id="rId37"/>
    <p:sldId id="458" r:id="rId38"/>
    <p:sldId id="460" r:id="rId39"/>
    <p:sldId id="482" r:id="rId40"/>
    <p:sldId id="483"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D7"/>
    <a:srgbClr val="00487E"/>
    <a:srgbClr val="FF99FF"/>
    <a:srgbClr val="FF9900"/>
    <a:srgbClr val="CCCCFF"/>
    <a:srgbClr val="FFFF66"/>
    <a:srgbClr val="FF9933"/>
    <a:srgbClr val="F8F8F8"/>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60" autoAdjust="0"/>
    <p:restoredTop sz="93201" autoAdjust="0"/>
  </p:normalViewPr>
  <p:slideViewPr>
    <p:cSldViewPr>
      <p:cViewPr varScale="1">
        <p:scale>
          <a:sx n="92" d="100"/>
          <a:sy n="92" d="100"/>
        </p:scale>
        <p:origin x="1424" y="184"/>
      </p:cViewPr>
      <p:guideLst>
        <p:guide orient="horz" pos="2160"/>
        <p:guide pos="2880"/>
      </p:guideLst>
    </p:cSldViewPr>
  </p:slideViewPr>
  <p:outlineViewPr>
    <p:cViewPr>
      <p:scale>
        <a:sx n="33" d="100"/>
        <a:sy n="33" d="100"/>
      </p:scale>
      <p:origin x="0" y="963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26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5.xml"/><Relationship Id="rId2" Type="http://schemas.openxmlformats.org/officeDocument/2006/relationships/slide" Target="slides/slide26.xml"/><Relationship Id="rId3" Type="http://schemas.openxmlformats.org/officeDocument/2006/relationships/slide" Target="slides/slide2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V3</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36D3791-ABF8-474B-B97A-6A6AB5FF2D95}" type="datetimeFigureOut">
              <a:rPr lang="en-US" smtClean="0"/>
              <a:pPr/>
              <a:t>2/5/17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lvl="0"/>
            <a:r>
              <a:rPr lang="en-US" dirty="0" smtClean="0"/>
              <a:t>111 Ch 06</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CB2476E-8497-458A-B0CA-EB796D594E40}" type="slidenum">
              <a:rPr lang="en-US" smtClean="0"/>
              <a:pPr/>
              <a:t>‹#›</a:t>
            </a:fld>
            <a:endParaRPr lang="en-US"/>
          </a:p>
        </p:txBody>
      </p:sp>
    </p:spTree>
    <p:extLst>
      <p:ext uri="{BB962C8B-B14F-4D97-AF65-F5344CB8AC3E}">
        <p14:creationId xmlns:p14="http://schemas.microsoft.com/office/powerpoint/2010/main" val="35141982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V3</a:t>
            </a:r>
            <a:endParaRPr lang="en-US" dirty="0"/>
          </a:p>
        </p:txBody>
      </p:sp>
      <p:sp>
        <p:nvSpPr>
          <p:cNvPr id="11" name="Slide Image Placeholder 3"/>
          <p:cNvSpPr>
            <a:spLocks noGrp="1" noRot="1" noChangeAspect="1"/>
          </p:cNvSpPr>
          <p:nvPr>
            <p:ph type="sldImg" idx="2"/>
          </p:nvPr>
        </p:nvSpPr>
        <p:spPr>
          <a:xfrm>
            <a:off x="1697038" y="696913"/>
            <a:ext cx="3511550" cy="2633662"/>
          </a:xfrm>
          <a:prstGeom prst="rect">
            <a:avLst/>
          </a:prstGeom>
          <a:noFill/>
          <a:ln w="12700">
            <a:solidFill>
              <a:prstClr val="black"/>
            </a:solidFill>
          </a:ln>
        </p:spPr>
        <p:txBody>
          <a:bodyPr vert="horz" lIns="93177" tIns="46589" rIns="93177" bIns="46589" rtlCol="0" anchor="ctr"/>
          <a:lstStyle/>
          <a:p>
            <a:endParaRPr lang="en-US"/>
          </a:p>
        </p:txBody>
      </p:sp>
      <p:sp>
        <p:nvSpPr>
          <p:cNvPr id="12" name="Notes Placeholder 4"/>
          <p:cNvSpPr>
            <a:spLocks noGrp="1"/>
          </p:cNvSpPr>
          <p:nvPr>
            <p:ph type="body" sz="quarter" idx="3"/>
          </p:nvPr>
        </p:nvSpPr>
        <p:spPr>
          <a:xfrm>
            <a:off x="233680" y="3486150"/>
            <a:ext cx="6465147" cy="511302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800"/>
            </a:lvl1pPr>
          </a:lstStyle>
          <a:p>
            <a:fld id="{C237B1E6-5EBD-4C12-9CF2-4C13CCC2F94A}" type="slidenum">
              <a:rPr lang="en-US" smtClean="0"/>
              <a:pPr/>
              <a:t>‹#›</a:t>
            </a:fld>
            <a:endParaRPr lang="en-US" dirty="0"/>
          </a:p>
        </p:txBody>
      </p:sp>
      <p:sp>
        <p:nvSpPr>
          <p:cNvPr id="8" name="Footer Placeholder 7"/>
          <p:cNvSpPr txBox="1">
            <a:spLocks/>
          </p:cNvSpPr>
          <p:nvPr/>
        </p:nvSpPr>
        <p:spPr>
          <a:xfrm>
            <a:off x="0" y="8831580"/>
            <a:ext cx="3037840" cy="464820"/>
          </a:xfrm>
          <a:prstGeom prst="rect">
            <a:avLst/>
          </a:prstGeom>
        </p:spPr>
        <p:txBody>
          <a:bodyPr vert="horz" lIns="93177" tIns="46589" rIns="93177" bIns="46589" rtlCol="0" anchor="b"/>
          <a:lstStyle>
            <a:lvl1pPr algn="l">
              <a:defRPr sz="1200"/>
            </a:lvl1pPr>
          </a:lstStyle>
          <a:p>
            <a:pPr marL="0" marR="0" lvl="0" indent="0" algn="l" defTabSz="93177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1110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Ch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05</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Date Placeholder 2"/>
          <p:cNvSpPr txBox="1">
            <a:spLocks/>
          </p:cNvSpPr>
          <p:nvPr/>
        </p:nvSpPr>
        <p:spPr>
          <a:xfrm>
            <a:off x="3972560" y="0"/>
            <a:ext cx="3037840" cy="464820"/>
          </a:xfrm>
          <a:prstGeom prst="rect">
            <a:avLst/>
          </a:prstGeom>
        </p:spPr>
        <p:txBody>
          <a:bodyPr vert="horz" lIns="93177" tIns="46589" rIns="93177" bIns="46589" rtlCol="0"/>
          <a:lstStyle>
            <a:lvl1pPr algn="r">
              <a:defRPr sz="1200"/>
            </a:lvl1pPr>
          </a:lstStyle>
          <a:p>
            <a:pPr marL="0" marR="0" lvl="0" indent="0" algn="r" defTabSz="931774" rtl="0" eaLnBrk="1" fontAlgn="auto" latinLnBrk="0" hangingPunct="1">
              <a:lnSpc>
                <a:spcPct val="100000"/>
              </a:lnSpc>
              <a:spcBef>
                <a:spcPts val="0"/>
              </a:spcBef>
              <a:spcAft>
                <a:spcPts val="0"/>
              </a:spcAft>
              <a:buClrTx/>
              <a:buSzTx/>
              <a:buFontTx/>
              <a:buNone/>
              <a:tabLst/>
              <a:defRPr/>
            </a:pPr>
            <a:fld id="{7304B2DE-BEEE-488B-AD33-4FEAA76FAFA8}" type="datetime8">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2/5/17 1:08 PM</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5008829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order in which the statements of a program are executed is the flow of control. When the next statement to be executed is not the next one in the sequence, that is a transfer of control.</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304827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first C statement to implement a selection or decision structure is the </a:t>
            </a:r>
            <a:r>
              <a:rPr lang="en-US" i="1" baseline="0" dirty="0" smtClean="0"/>
              <a:t>if</a:t>
            </a:r>
            <a:r>
              <a:rPr lang="en-US" baseline="0" dirty="0" smtClean="0"/>
              <a:t> statement. It allows us to choose between two sets of actions.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10</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882851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we see a graphical representation of the flow of logic, called a flowchart, for the if statement. As we come into the statement, a Boolean expression or condition is evaluated. If the expression is true then a block of code will be executed. If not, no statements are executed. The true path and the false path meet and continue to the next statement.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11</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706423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if statement starts with the keyword if</a:t>
            </a:r>
            <a:r>
              <a:rPr lang="en-US" baseline="0" dirty="0" smtClean="0"/>
              <a:t> and is followed by a Boolean expression enclosed in parentheses. That is followed by a basic block. If the basic block only consists of one statement, the enclosing braces are optional.</a:t>
            </a:r>
            <a:endParaRPr lang="en-US" dirty="0" smtClean="0">
              <a:latin typeface="Courier New" pitchFamily="49" charset="0"/>
              <a:cs typeface="Courier New" pitchFamily="49" charset="0"/>
            </a:endParaRP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496513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if statement starts with the keyword if</a:t>
            </a:r>
            <a:r>
              <a:rPr lang="en-US" baseline="0" dirty="0" smtClean="0"/>
              <a:t> and is followed by a Boolean expression enclosed in parentheses. That is followed by a basic block. If the basic block only consists of one statement, the enclosing braces are optional.</a:t>
            </a:r>
            <a:endParaRPr lang="en-US" dirty="0" smtClean="0">
              <a:latin typeface="Courier New" pitchFamily="49" charset="0"/>
              <a:cs typeface="Courier New" pitchFamily="49" charset="0"/>
            </a:endParaRP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13</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762010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one</a:t>
            </a:r>
            <a:r>
              <a:rPr lang="en-US" baseline="0" dirty="0" smtClean="0"/>
              <a:t> uses the logical and operator  &amp;&amp;  which will evaluate to true ONLY if both expressions are true.  </a:t>
            </a:r>
            <a:endParaRPr lang="en-US" dirty="0" smtClean="0">
              <a:latin typeface="Courier New" pitchFamily="49" charset="0"/>
              <a:cs typeface="Courier New" pitchFamily="49" charset="0"/>
            </a:endParaRP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14</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701064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a:t>
            </a:r>
            <a:r>
              <a:rPr lang="en-US" baseline="0" dirty="0" smtClean="0"/>
              <a:t> the if statement, we could only perform a block of code if the expression is true. With an if-else we can perform different sets of statements depending on the value of the Boolean expression.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15</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3771072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look at a flowchart for an if-else, we see that a Boolean expression is evaluated</a:t>
            </a:r>
            <a:r>
              <a:rPr lang="en-US" baseline="0" dirty="0" smtClean="0"/>
              <a:t> and if the result is true, a block of code, the true block, is executed. With the if-else, if the result is false, we can execute a different block of code, the false block. Again, the true path and the false path join at the end of the statement to proceed to the next statement.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16</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81220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if-else starts off just like the if. After the true block comes the else keyword</a:t>
            </a:r>
            <a:r>
              <a:rPr lang="en-US" baseline="0" dirty="0" smtClean="0"/>
              <a:t> and then the false block.</a:t>
            </a:r>
          </a:p>
          <a:p>
            <a:endParaRPr lang="en-US" baseline="0" dirty="0" smtClean="0"/>
          </a:p>
          <a:p>
            <a:endParaRPr lang="en-US"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C237B1E6-5EBD-4C12-9CF2-4C13CCC2F94A}" type="slidenum">
              <a:rPr lang="en-US" smtClean="0"/>
              <a:pPr/>
              <a:t>17</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475177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if-else starts off just like the if. After the true block comes the else keyword</a:t>
            </a:r>
            <a:r>
              <a:rPr lang="en-US" baseline="0" dirty="0" smtClean="0"/>
              <a:t> and then the false block.</a:t>
            </a:r>
          </a:p>
          <a:p>
            <a:endParaRPr lang="en-US" baseline="0" dirty="0" smtClean="0"/>
          </a:p>
          <a:p>
            <a:endParaRPr lang="en-US"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C237B1E6-5EBD-4C12-9CF2-4C13CCC2F94A}" type="slidenum">
              <a:rPr lang="en-US" smtClean="0"/>
              <a:pPr/>
              <a:t>18</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06571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one</a:t>
            </a:r>
            <a:r>
              <a:rPr lang="en-US" baseline="0" dirty="0" smtClean="0"/>
              <a:t> uses the logical and operator  &amp;&amp;  which will evaluate </a:t>
            </a:r>
            <a:r>
              <a:rPr lang="en-US" baseline="0" smtClean="0"/>
              <a:t>to true ONLY if both expressions are true.  </a:t>
            </a:r>
            <a:endParaRPr lang="en-US" dirty="0" smtClean="0">
              <a:latin typeface="Courier New" pitchFamily="49" charset="0"/>
              <a:cs typeface="Courier New" pitchFamily="49" charset="0"/>
            </a:endParaRP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19</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99576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order in which the statements of a program are executed is the flow of control. When the next statement to be executed is not the next one in the sequence, that is a transfer of control.</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810586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or more of the statements inside of the true block or the false block can be another if-else or if. This is called nested ifs.</a:t>
            </a:r>
          </a:p>
        </p:txBody>
      </p:sp>
      <p:sp>
        <p:nvSpPr>
          <p:cNvPr id="4" name="Slide Number Placeholder 3"/>
          <p:cNvSpPr>
            <a:spLocks noGrp="1"/>
          </p:cNvSpPr>
          <p:nvPr>
            <p:ph type="sldNum" sz="quarter" idx="10"/>
          </p:nvPr>
        </p:nvSpPr>
        <p:spPr/>
        <p:txBody>
          <a:bodyPr/>
          <a:lstStyle/>
          <a:p>
            <a:fld id="{C237B1E6-5EBD-4C12-9CF2-4C13CCC2F94A}" type="slidenum">
              <a:rPr lang="en-US" smtClean="0"/>
              <a:pPr/>
              <a:t>20</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928512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If score is &gt;= 70, print one</a:t>
            </a:r>
            <a:r>
              <a:rPr lang="en-US" baseline="0" dirty="0" smtClean="0"/>
              <a:t> of two messages depending whether age is less than 13, otherwise print the “did not pass” message. The test for age is nested within the test for score’s true block.</a:t>
            </a:r>
          </a:p>
          <a:p>
            <a:endParaRPr lang="en-US" baseline="0" dirty="0" smtClean="0"/>
          </a:p>
          <a:p>
            <a:r>
              <a:rPr lang="en-US" baseline="0" dirty="0" smtClean="0"/>
              <a:t>Note: Since the blocks of code only consist of one </a:t>
            </a:r>
            <a:r>
              <a:rPr lang="en-US" baseline="0" dirty="0" err="1" smtClean="0"/>
              <a:t>printf</a:t>
            </a:r>
            <a:r>
              <a:rPr lang="en-US" baseline="0" dirty="0" smtClean="0"/>
              <a:t> statement, they did not need to be enclosed in braces.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21</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31520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another example of if-else and</a:t>
            </a:r>
            <a:r>
              <a:rPr lang="en-US" baseline="0" dirty="0" smtClean="0"/>
              <a:t> nested ifs. It prints a letter grade based on the numeric grade. Each nested if appears in the false block of the preceding if. Once a true condition is found, the grade is printed and the rest of the statements are skipped.</a:t>
            </a:r>
            <a:endParaRPr lang="en-US"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22</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983001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is a better and shorter way to construct this code which is called the if-else-if. With this construct, the next if is placed on the same line and following the else. This results in less indention of the statements to the right.</a:t>
            </a:r>
            <a:endParaRPr lang="en-US" dirty="0" smtClean="0">
              <a:latin typeface="Courier New" pitchFamily="49" charset="0"/>
              <a:cs typeface="Courier New" pitchFamily="49" charset="0"/>
            </a:endParaRP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23</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6929783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want to execute multiple statements when</a:t>
            </a:r>
            <a:r>
              <a:rPr lang="en-US" baseline="0" dirty="0" smtClean="0"/>
              <a:t> a condition is true, you MUST enclose them in braces.</a:t>
            </a:r>
          </a:p>
          <a:p>
            <a:endParaRPr lang="en-US" baseline="0" dirty="0" smtClean="0"/>
          </a:p>
          <a:p>
            <a:r>
              <a:rPr lang="en-US" dirty="0" smtClean="0"/>
              <a:t>Based on the indention in this example with no braces, it looks like the programmer meant for both statements to be executed if the grade is greater than or equal to 90. </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24</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5517566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the second </a:t>
            </a:r>
            <a:r>
              <a:rPr lang="en-US" dirty="0" err="1" smtClean="0"/>
              <a:t>printf</a:t>
            </a:r>
            <a:r>
              <a:rPr lang="en-US" dirty="0" smtClean="0"/>
              <a:t> will always be executed. Only the first </a:t>
            </a:r>
            <a:r>
              <a:rPr lang="en-US" dirty="0" err="1" smtClean="0"/>
              <a:t>printf</a:t>
            </a:r>
            <a:r>
              <a:rPr lang="en-US" dirty="0" smtClean="0"/>
              <a:t> is dependent on the value of grade. So, braces are required in this case.</a:t>
            </a:r>
          </a:p>
        </p:txBody>
      </p:sp>
      <p:sp>
        <p:nvSpPr>
          <p:cNvPr id="4" name="Slide Number Placeholder 3"/>
          <p:cNvSpPr>
            <a:spLocks noGrp="1"/>
          </p:cNvSpPr>
          <p:nvPr>
            <p:ph type="sldNum" sz="quarter" idx="10"/>
          </p:nvPr>
        </p:nvSpPr>
        <p:spPr/>
        <p:txBody>
          <a:bodyPr/>
          <a:lstStyle/>
          <a:p>
            <a:fld id="{C237B1E6-5EBD-4C12-9CF2-4C13CCC2F94A}" type="slidenum">
              <a:rPr lang="en-US" smtClean="0"/>
              <a:pPr/>
              <a:t>25</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5732805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that C is free form and doesn’t care about the </a:t>
            </a:r>
            <a:r>
              <a:rPr lang="en-US" dirty="0" smtClean="0"/>
              <a:t>indentation</a:t>
            </a:r>
            <a:r>
              <a:rPr lang="en-US" dirty="0" smtClean="0"/>
              <a:t>. It is only for the programmer.</a:t>
            </a:r>
          </a:p>
          <a:p>
            <a:endParaRPr lang="en-US" baseline="0" dirty="0" smtClean="0"/>
          </a:p>
          <a:p>
            <a:r>
              <a:rPr lang="en-US" baseline="0" dirty="0" smtClean="0"/>
              <a:t>In the first set of code, it appears that the else goes with the first if. However, the else will go with the closest prior unmatched unenclosed if.</a:t>
            </a:r>
          </a:p>
          <a:p>
            <a:endParaRPr lang="en-US" baseline="0" dirty="0" smtClean="0"/>
          </a:p>
          <a:p>
            <a:r>
              <a:rPr lang="en-US" baseline="0" dirty="0" smtClean="0"/>
              <a:t>How can we fix this so that it will compile like the top example looks?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26</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31451407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a:t>
            </a:r>
            <a:r>
              <a:rPr lang="en-US" baseline="0" dirty="0" smtClean="0"/>
              <a:t> else</a:t>
            </a:r>
            <a:r>
              <a:rPr lang="en-US" dirty="0" smtClean="0"/>
              <a:t> is to match the first if, the second if must be enclosed in braces.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27</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030949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avoid</a:t>
            </a:r>
            <a:r>
              <a:rPr lang="en-US" baseline="0" dirty="0" smtClean="0"/>
              <a:t> confusion and errors, you can always use braces. However, this is up to you. The resulting program may take up more lines of code.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28</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9248588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doesn’t truly have a Boolean type. It uses an integer instead. A value</a:t>
            </a:r>
            <a:r>
              <a:rPr lang="en-US" baseline="0" dirty="0" smtClean="0"/>
              <a:t> of zero is interpreted as false. Any other value will be interpreted as true.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29</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046082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structured programming, there are three structures</a:t>
            </a:r>
            <a:r>
              <a:rPr lang="en-US" baseline="0" dirty="0" smtClean="0"/>
              <a:t>:</a:t>
            </a:r>
            <a:endParaRPr lang="en-US" dirty="0" smtClean="0"/>
          </a:p>
          <a:p>
            <a:r>
              <a:rPr lang="en-US" dirty="0" smtClean="0"/>
              <a:t>Sequence – one</a:t>
            </a:r>
            <a:r>
              <a:rPr lang="en-US" baseline="0" dirty="0" smtClean="0"/>
              <a:t> statement after another</a:t>
            </a:r>
          </a:p>
          <a:p>
            <a:r>
              <a:rPr lang="en-US" baseline="0" dirty="0" smtClean="0"/>
              <a:t>Selection – when you make a decision</a:t>
            </a:r>
          </a:p>
          <a:p>
            <a:r>
              <a:rPr lang="en-US" baseline="0" dirty="0" smtClean="0"/>
              <a:t>Repetition – also called looping which as we will see in </a:t>
            </a:r>
            <a:r>
              <a:rPr lang="en-US" baseline="0" smtClean="0"/>
              <a:t>chapter 4, </a:t>
            </a:r>
            <a:r>
              <a:rPr lang="en-US" baseline="0" dirty="0" smtClean="0"/>
              <a:t>also involves making a decision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35964186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the assignment operator in</a:t>
            </a:r>
            <a:r>
              <a:rPr lang="en-US" baseline="0" dirty="0" smtClean="0"/>
              <a:t> the condition of an if is not a syntax error. The value of an assignment operation is the value that is placed in the destination.</a:t>
            </a:r>
          </a:p>
          <a:p>
            <a:endParaRPr lang="en-US" baseline="0" dirty="0" smtClean="0"/>
          </a:p>
          <a:p>
            <a:r>
              <a:rPr lang="en-US" baseline="0" dirty="0" smtClean="0"/>
              <a:t>With </a:t>
            </a:r>
            <a:r>
              <a:rPr lang="en-US" baseline="0" dirty="0" err="1" smtClean="0"/>
              <a:t>gcc</a:t>
            </a:r>
            <a:r>
              <a:rPr lang="en-US" baseline="0" dirty="0" smtClean="0"/>
              <a:t>, you will get a warning if you have an assignment as the conditional expression unless the assignment expression is enclosed in parentheses. The program will still run if you do not correct the warning. In the first example, n is assigned a zero and the conditional expression will have a value of zero. Zero is interpreted as false. In the second example, the conditional expression will have a value of 5. Five will be interpreted as true.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30</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596412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to use == for relational tests. You can place a constant on the left when checking an expression for a</a:t>
            </a:r>
            <a:r>
              <a:rPr lang="en-US" baseline="0" dirty="0" smtClean="0"/>
              <a:t> constant value and then if you use = instead of ==, you will get a syntax error.</a:t>
            </a:r>
            <a:endParaRPr lang="en-US" dirty="0" smtClean="0">
              <a:latin typeface="Courier New" pitchFamily="49" charset="0"/>
              <a:cs typeface="Courier New" pitchFamily="49" charset="0"/>
            </a:endParaRPr>
          </a:p>
          <a:p>
            <a:endParaRPr lang="en-US"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31</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34551312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are testing an expression for multiple values, an alternative to multiple ifs is the switch statement. If consists of the switch statement</a:t>
            </a:r>
            <a:r>
              <a:rPr lang="en-US" baseline="0" dirty="0" smtClean="0"/>
              <a:t> followed by a series of case labels and optionally a default case.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32</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092162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flow chart for a switch structure with break statements. Different</a:t>
            </a:r>
            <a:r>
              <a:rPr lang="en-US" baseline="0" dirty="0" smtClean="0"/>
              <a:t> cases are checked. If a match is found, a corresponding block is executed with a set of actions ending in a break statement. The break statement causes execution to go to the completion of the switch statement. You can have a default block of statements with actions to be done if none of the cases are matched.</a:t>
            </a:r>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V3</a:t>
            </a:r>
            <a:endParaRPr lang="en-US" dirty="0"/>
          </a:p>
        </p:txBody>
      </p:sp>
      <p:sp>
        <p:nvSpPr>
          <p:cNvPr id="5" name="Slide Number Placeholder 4"/>
          <p:cNvSpPr>
            <a:spLocks noGrp="1"/>
          </p:cNvSpPr>
          <p:nvPr>
            <p:ph type="sldNum" sz="quarter" idx="11"/>
          </p:nvPr>
        </p:nvSpPr>
        <p:spPr/>
        <p:txBody>
          <a:bodyPr/>
          <a:lstStyle/>
          <a:p>
            <a:fld id="{C237B1E6-5EBD-4C12-9CF2-4C13CCC2F94A}" type="slidenum">
              <a:rPr lang="en-US" smtClean="0"/>
              <a:pPr/>
              <a:t>33</a:t>
            </a:fld>
            <a:endParaRPr lang="en-US"/>
          </a:p>
        </p:txBody>
      </p:sp>
    </p:spTree>
    <p:extLst>
      <p:ext uri="{BB962C8B-B14F-4D97-AF65-F5344CB8AC3E}">
        <p14:creationId xmlns:p14="http://schemas.microsoft.com/office/powerpoint/2010/main" val="20082725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If break statements are not there, execution will fall into the block for the next case without checking to see if that case is true and will continue until either a break statement or the end of the switch statement. We can actually use this to our advantage if we want to check for multiple values for a case.</a:t>
            </a:r>
          </a:p>
          <a:p>
            <a:endParaRPr lang="en-US" baseline="0" dirty="0" smtClean="0"/>
          </a:p>
          <a:p>
            <a:endParaRPr lang="en-US" dirty="0"/>
          </a:p>
        </p:txBody>
      </p:sp>
      <p:sp>
        <p:nvSpPr>
          <p:cNvPr id="4" name="Header Placeholder 3"/>
          <p:cNvSpPr>
            <a:spLocks noGrp="1"/>
          </p:cNvSpPr>
          <p:nvPr>
            <p:ph type="hdr" sz="quarter" idx="10"/>
          </p:nvPr>
        </p:nvSpPr>
        <p:spPr/>
        <p:txBody>
          <a:bodyPr/>
          <a:lstStyle/>
          <a:p>
            <a:r>
              <a:rPr lang="en-US" smtClean="0"/>
              <a:t>V3</a:t>
            </a:r>
            <a:endParaRPr lang="en-US" dirty="0"/>
          </a:p>
        </p:txBody>
      </p:sp>
      <p:sp>
        <p:nvSpPr>
          <p:cNvPr id="5" name="Slide Number Placeholder 4"/>
          <p:cNvSpPr>
            <a:spLocks noGrp="1"/>
          </p:cNvSpPr>
          <p:nvPr>
            <p:ph type="sldNum" sz="quarter" idx="11"/>
          </p:nvPr>
        </p:nvSpPr>
        <p:spPr/>
        <p:txBody>
          <a:bodyPr/>
          <a:lstStyle/>
          <a:p>
            <a:fld id="{C237B1E6-5EBD-4C12-9CF2-4C13CCC2F94A}" type="slidenum">
              <a:rPr lang="en-US" smtClean="0"/>
              <a:pPr/>
              <a:t>34</a:t>
            </a:fld>
            <a:endParaRPr lang="en-US"/>
          </a:p>
        </p:txBody>
      </p:sp>
    </p:spTree>
    <p:extLst>
      <p:ext uri="{BB962C8B-B14F-4D97-AF65-F5344CB8AC3E}">
        <p14:creationId xmlns:p14="http://schemas.microsoft.com/office/powerpoint/2010/main" val="20082725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switch statement begins with the keyword</a:t>
            </a:r>
            <a:r>
              <a:rPr lang="en-US" baseline="0" dirty="0" smtClean="0"/>
              <a:t> switch, is followed by a switch expression enclosed in parentheses, and then last comes the body of the statement enclosed in braces. In the body are case statements which contain the keyword case, a constant to be compared to the switch expression value, and then a colon. </a:t>
            </a:r>
          </a:p>
          <a:p>
            <a:endParaRPr lang="en-US" baseline="0" dirty="0" smtClean="0"/>
          </a:p>
          <a:p>
            <a:r>
              <a:rPr lang="en-US" baseline="0" dirty="0" smtClean="0"/>
              <a:t>Following each case statement are statements to be executed when the constant is equal to the value of the switch expression value. There can also be a default statement which specifies a default case to be performed if none of the cases match the switch expression. </a:t>
            </a:r>
          </a:p>
          <a:p>
            <a:endParaRPr lang="en-US" baseline="0" dirty="0" smtClean="0"/>
          </a:p>
          <a:p>
            <a:r>
              <a:rPr lang="en-US" baseline="0" dirty="0" smtClean="0"/>
              <a:t>The optional but generally used break statement causes execution to flow to the next statement following the switch statement.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35</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2064753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constants in the</a:t>
            </a:r>
            <a:r>
              <a:rPr lang="en-US" baseline="0" dirty="0" smtClean="0"/>
              <a:t> case statements that are compared to the switch expression must be simple constants or constant expressions yielding a data type of char or int. If your switch expression is char, your constant should be a char constant. If your switch expression is an </a:t>
            </a:r>
            <a:r>
              <a:rPr lang="en-US" baseline="0" dirty="0" err="1" smtClean="0"/>
              <a:t>int</a:t>
            </a:r>
            <a:r>
              <a:rPr lang="en-US" baseline="0" dirty="0" smtClean="0"/>
              <a:t>, your constant should be an integer. If not, the constant will be converted to the type of the switch expression before the comparison is made.</a:t>
            </a:r>
            <a:endParaRPr lang="en-US"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36</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32263568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 switch statement will end when</a:t>
            </a:r>
            <a:r>
              <a:rPr lang="en-US" baseline="0" dirty="0" smtClean="0"/>
              <a:t> either execution gets to a break statement or it gets to the end of the switch statement. Once it starts executing statements, it continues until a break statement or the end ignoring case statements along the way. So if you leave out a break statement at the end of a case, execution will continue right into the next case’s statements.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37</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3373703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we input</a:t>
            </a:r>
            <a:r>
              <a:rPr lang="en-US" baseline="0" dirty="0" smtClean="0"/>
              <a:t> a letter grade which can be in upper or lower case. We wish to print grade points based on a letter grade that we get from the user.</a:t>
            </a:r>
          </a:p>
          <a:p>
            <a:endParaRPr lang="en-US" baseline="0" dirty="0" smtClean="0"/>
          </a:p>
          <a:p>
            <a:r>
              <a:rPr lang="en-US" baseline="0" dirty="0" smtClean="0"/>
              <a:t>The first case is an upper-case A. If that matches </a:t>
            </a:r>
            <a:r>
              <a:rPr lang="en-US" baseline="0" dirty="0" err="1" smtClean="0"/>
              <a:t>letter_grade</a:t>
            </a:r>
            <a:r>
              <a:rPr lang="en-US" baseline="0" dirty="0" smtClean="0"/>
              <a:t>, execution will begin. There is no break statement in this case and in fact there are no statements. Execution continues into the next case’s statements so points are set to 4 and then the break is executed which ends the switch statement.</a:t>
            </a:r>
          </a:p>
          <a:p>
            <a:endParaRPr lang="en-US" baseline="0" dirty="0" smtClean="0"/>
          </a:p>
          <a:p>
            <a:r>
              <a:rPr lang="en-US" baseline="0" dirty="0" smtClean="0"/>
              <a:t>If a lower-case c was entered, </a:t>
            </a:r>
            <a:r>
              <a:rPr lang="en-US" baseline="0" dirty="0" err="1" smtClean="0"/>
              <a:t>letter_grade</a:t>
            </a:r>
            <a:r>
              <a:rPr lang="en-US" baseline="0" dirty="0" smtClean="0"/>
              <a:t> would be compared to A, a, B, b, C, and then c before a match is found. The variable points would then be set to 2 and the break statement would end the switch.</a:t>
            </a:r>
          </a:p>
          <a:p>
            <a:endParaRPr lang="en-US" baseline="0" dirty="0" smtClean="0"/>
          </a:p>
          <a:p>
            <a:r>
              <a:rPr lang="en-US" baseline="0" dirty="0" smtClean="0"/>
              <a:t>If the user entered an invalid letter grade, one not matching any of the case constants, the statements in the default case would be executed. Points would be set to zero and an error message would be printed.</a:t>
            </a:r>
            <a:endParaRPr lang="en-US" dirty="0" smtClean="0">
              <a:latin typeface="Courier New" pitchFamily="49" charset="0"/>
              <a:cs typeface="Courier New" pitchFamily="49" charset="0"/>
            </a:endParaRP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38</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3578872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 happens when user enters a 2?  6?  3?</a:t>
            </a:r>
          </a:p>
          <a:p>
            <a:endParaRPr lang="en-US" baseline="0" dirty="0" smtClean="0"/>
          </a:p>
          <a:p>
            <a:r>
              <a:rPr lang="en-US" baseline="0" dirty="0" smtClean="0"/>
              <a:t>2:   </a:t>
            </a:r>
            <a:r>
              <a:rPr lang="en-US" dirty="0" smtClean="0">
                <a:solidFill>
                  <a:srgbClr val="C00000"/>
                </a:solidFill>
                <a:latin typeface="Courier New" charset="0"/>
                <a:ea typeface="Courier New" charset="0"/>
                <a:cs typeface="Courier New" charset="0"/>
              </a:rPr>
              <a:t>The number of days is 28 or 29</a:t>
            </a:r>
          </a:p>
          <a:p>
            <a:endParaRPr lang="en-US" baseline="0" dirty="0" smtClean="0">
              <a:solidFill>
                <a:srgbClr val="C00000"/>
              </a:solidFill>
              <a:latin typeface="Courier New" charset="0"/>
              <a:ea typeface="Courier New" charset="0"/>
              <a:cs typeface="Courier New" charset="0"/>
            </a:endParaRPr>
          </a:p>
          <a:p>
            <a:r>
              <a:rPr lang="en-US" baseline="0" dirty="0" smtClean="0">
                <a:solidFill>
                  <a:srgbClr val="C00000"/>
                </a:solidFill>
                <a:latin typeface="Courier New" charset="0"/>
                <a:ea typeface="Courier New" charset="0"/>
                <a:cs typeface="Courier New" charset="0"/>
              </a:rPr>
              <a:t>6:   </a:t>
            </a:r>
            <a:r>
              <a:rPr lang="en-US" dirty="0" smtClean="0">
                <a:solidFill>
                  <a:srgbClr val="C00000"/>
                </a:solidFill>
                <a:latin typeface="Courier New" charset="0"/>
                <a:ea typeface="Courier New" charset="0"/>
                <a:cs typeface="Courier New" charset="0"/>
              </a:rPr>
              <a:t>The number of days is 30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C00000"/>
                </a:solidFill>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The number of days is 28 or 29</a:t>
            </a:r>
          </a:p>
          <a:p>
            <a:endParaRPr lang="en-US" baseline="0" dirty="0" smtClean="0"/>
          </a:p>
          <a:p>
            <a:r>
              <a:rPr lang="en-US" baseline="0" dirty="0" smtClean="0"/>
              <a:t>3:   </a:t>
            </a:r>
            <a:r>
              <a:rPr lang="en-US" dirty="0" smtClean="0">
                <a:solidFill>
                  <a:srgbClr val="C00000"/>
                </a:solidFill>
                <a:latin typeface="Courier New" charset="0"/>
                <a:ea typeface="Courier New" charset="0"/>
                <a:cs typeface="Courier New" charset="0"/>
              </a:rPr>
              <a:t>The number of days is 31</a:t>
            </a:r>
            <a:endParaRPr lang="en-US" baseline="0" dirty="0" smtClean="0"/>
          </a:p>
          <a:p>
            <a:r>
              <a:rPr lang="en-US" baseline="0" dirty="0" smtClean="0"/>
              <a:t>      </a:t>
            </a:r>
            <a:r>
              <a:rPr lang="en-US" dirty="0" smtClean="0">
                <a:solidFill>
                  <a:srgbClr val="C00000"/>
                </a:solidFill>
                <a:latin typeface="Courier New" charset="0"/>
                <a:ea typeface="Courier New" charset="0"/>
                <a:cs typeface="Courier New" charset="0"/>
              </a:rPr>
              <a:t>The number of days is 30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C00000"/>
                </a:solidFill>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The number of days is 28 or 29</a:t>
            </a:r>
          </a:p>
          <a:p>
            <a:endParaRPr lang="en-US" baseline="0" dirty="0" smtClean="0"/>
          </a:p>
        </p:txBody>
      </p:sp>
      <p:sp>
        <p:nvSpPr>
          <p:cNvPr id="4" name="Slide Number Placeholder 3"/>
          <p:cNvSpPr>
            <a:spLocks noGrp="1"/>
          </p:cNvSpPr>
          <p:nvPr>
            <p:ph type="sldNum" sz="quarter" idx="10"/>
          </p:nvPr>
        </p:nvSpPr>
        <p:spPr/>
        <p:txBody>
          <a:bodyPr/>
          <a:lstStyle/>
          <a:p>
            <a:fld id="{C237B1E6-5EBD-4C12-9CF2-4C13CCC2F94A}" type="slidenum">
              <a:rPr lang="en-US" smtClean="0"/>
              <a:pPr/>
              <a:t>39</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457728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on left uses C </a:t>
            </a:r>
            <a:r>
              <a:rPr lang="en-US" b="1" dirty="0" smtClean="0"/>
              <a:t>_Bool</a:t>
            </a:r>
            <a:r>
              <a:rPr lang="en-US" baseline="0" dirty="0" smtClean="0"/>
              <a:t> type, which has a value of either </a:t>
            </a:r>
            <a:r>
              <a:rPr lang="en-US" b="1" baseline="0" dirty="0" smtClean="0"/>
              <a:t>1</a:t>
            </a:r>
            <a:r>
              <a:rPr lang="en-US" baseline="0" dirty="0" smtClean="0"/>
              <a:t> or </a:t>
            </a:r>
            <a:r>
              <a:rPr lang="en-US" b="1" baseline="0" dirty="0" smtClean="0"/>
              <a:t>0</a:t>
            </a:r>
            <a:r>
              <a:rPr lang="en-US" baseline="0" dirty="0" smtClean="0"/>
              <a:t>.</a:t>
            </a:r>
          </a:p>
          <a:p>
            <a:endParaRPr lang="en-US" baseline="0" dirty="0" smtClean="0"/>
          </a:p>
          <a:p>
            <a:r>
              <a:rPr lang="en-US" baseline="0" dirty="0" smtClean="0"/>
              <a:t>Example on right uses the </a:t>
            </a:r>
            <a:r>
              <a:rPr lang="en-US" b="1" baseline="0" dirty="0" err="1" smtClean="0"/>
              <a:t>stdbool.h</a:t>
            </a:r>
            <a:r>
              <a:rPr lang="en-US" baseline="0" dirty="0" smtClean="0"/>
              <a:t> library, which allows you to use </a:t>
            </a:r>
            <a:r>
              <a:rPr lang="en-US" b="1" baseline="0" dirty="0" smtClean="0"/>
              <a:t>bool</a:t>
            </a:r>
            <a:r>
              <a:rPr lang="en-US" baseline="0" dirty="0" smtClean="0"/>
              <a:t> type, which then has values of </a:t>
            </a:r>
            <a:r>
              <a:rPr lang="en-US" b="1" baseline="0" dirty="0" smtClean="0"/>
              <a:t>true</a:t>
            </a:r>
            <a:r>
              <a:rPr lang="en-US" baseline="0" dirty="0" smtClean="0"/>
              <a:t> or </a:t>
            </a:r>
            <a:r>
              <a:rPr lang="en-US" b="1" baseline="0" dirty="0" smtClean="0"/>
              <a:t>false</a:t>
            </a:r>
            <a:r>
              <a:rPr lang="en-US" baseline="0" dirty="0" smtClean="0"/>
              <a:t>.</a:t>
            </a:r>
          </a:p>
          <a:p>
            <a:endParaRPr lang="en-US" baseline="0" dirty="0" smtClean="0"/>
          </a:p>
          <a:p>
            <a:endParaRPr lang="en-US" dirty="0"/>
          </a:p>
        </p:txBody>
      </p:sp>
      <p:sp>
        <p:nvSpPr>
          <p:cNvPr id="4" name="Header Placeholder 3"/>
          <p:cNvSpPr>
            <a:spLocks noGrp="1"/>
          </p:cNvSpPr>
          <p:nvPr>
            <p:ph type="hdr" sz="quarter" idx="10"/>
          </p:nvPr>
        </p:nvSpPr>
        <p:spPr/>
        <p:txBody>
          <a:bodyPr/>
          <a:lstStyle/>
          <a:p>
            <a:r>
              <a:rPr lang="en-US" smtClean="0"/>
              <a:t>V3</a:t>
            </a:r>
            <a:endParaRPr lang="en-US" dirty="0"/>
          </a:p>
        </p:txBody>
      </p:sp>
      <p:sp>
        <p:nvSpPr>
          <p:cNvPr id="5" name="Slide Number Placeholder 4"/>
          <p:cNvSpPr>
            <a:spLocks noGrp="1"/>
          </p:cNvSpPr>
          <p:nvPr>
            <p:ph type="sldNum" sz="quarter" idx="11"/>
          </p:nvPr>
        </p:nvSpPr>
        <p:spPr/>
        <p:txBody>
          <a:bodyPr/>
          <a:lstStyle/>
          <a:p>
            <a:fld id="{C237B1E6-5EBD-4C12-9CF2-4C13CCC2F94A}" type="slidenum">
              <a:rPr lang="en-US" smtClean="0"/>
              <a:pPr/>
              <a:t>4</a:t>
            </a:fld>
            <a:endParaRPr lang="en-US" dirty="0"/>
          </a:p>
        </p:txBody>
      </p:sp>
    </p:spTree>
    <p:extLst>
      <p:ext uri="{BB962C8B-B14F-4D97-AF65-F5344CB8AC3E}">
        <p14:creationId xmlns:p14="http://schemas.microsoft.com/office/powerpoint/2010/main" val="20389453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user enters a -3 for x, s is -1 and </a:t>
            </a:r>
            <a:r>
              <a:rPr lang="en-US" dirty="0" err="1" smtClean="0"/>
              <a:t>printf</a:t>
            </a:r>
            <a:r>
              <a:rPr lang="en-US" dirty="0" smtClean="0"/>
              <a:t> statement prints</a:t>
            </a:r>
            <a:r>
              <a:rPr lang="en-US" baseline="0" dirty="0" smtClean="0"/>
              <a:t> -1</a:t>
            </a:r>
          </a:p>
          <a:p>
            <a:r>
              <a:rPr lang="en-US" baseline="0" dirty="0" smtClean="0"/>
              <a:t>If user enters a 4 for x, s is 16 and </a:t>
            </a:r>
            <a:r>
              <a:rPr lang="en-US" baseline="0" dirty="0" err="1" smtClean="0"/>
              <a:t>printf</a:t>
            </a:r>
            <a:r>
              <a:rPr lang="en-US" baseline="0" dirty="0" smtClean="0"/>
              <a:t> statement prints 16</a:t>
            </a:r>
            <a:endParaRPr lang="en-US" dirty="0"/>
          </a:p>
        </p:txBody>
      </p:sp>
      <p:sp>
        <p:nvSpPr>
          <p:cNvPr id="4" name="Header Placeholder 3"/>
          <p:cNvSpPr>
            <a:spLocks noGrp="1"/>
          </p:cNvSpPr>
          <p:nvPr>
            <p:ph type="hdr" sz="quarter" idx="10"/>
          </p:nvPr>
        </p:nvSpPr>
        <p:spPr/>
        <p:txBody>
          <a:bodyPr/>
          <a:lstStyle/>
          <a:p>
            <a:r>
              <a:rPr lang="en-US" smtClean="0"/>
              <a:t>V3</a:t>
            </a:r>
            <a:endParaRPr lang="en-US" dirty="0"/>
          </a:p>
        </p:txBody>
      </p:sp>
      <p:sp>
        <p:nvSpPr>
          <p:cNvPr id="5" name="Slide Number Placeholder 4"/>
          <p:cNvSpPr>
            <a:spLocks noGrp="1"/>
          </p:cNvSpPr>
          <p:nvPr>
            <p:ph type="sldNum" sz="quarter" idx="11"/>
          </p:nvPr>
        </p:nvSpPr>
        <p:spPr/>
        <p:txBody>
          <a:bodyPr/>
          <a:lstStyle/>
          <a:p>
            <a:fld id="{C237B1E6-5EBD-4C12-9CF2-4C13CCC2F94A}" type="slidenum">
              <a:rPr lang="en-US" smtClean="0"/>
              <a:pPr/>
              <a:t>40</a:t>
            </a:fld>
            <a:endParaRPr lang="en-US" dirty="0"/>
          </a:p>
        </p:txBody>
      </p:sp>
    </p:spTree>
    <p:extLst>
      <p:ext uri="{BB962C8B-B14F-4D97-AF65-F5344CB8AC3E}">
        <p14:creationId xmlns:p14="http://schemas.microsoft.com/office/powerpoint/2010/main" val="1618814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make decisions, we use a Boolean expression. All</a:t>
            </a:r>
            <a:r>
              <a:rPr lang="en-US" baseline="0" dirty="0" smtClean="0"/>
              <a:t> Boolean expressions evaluate to either true or false. They can be a relational expression or a logical expression.</a:t>
            </a:r>
          </a:p>
          <a:p>
            <a:endParaRPr lang="en-US" baseline="0" dirty="0" smtClean="0"/>
          </a:p>
          <a:p>
            <a:r>
              <a:rPr lang="en-US" baseline="0" dirty="0" smtClean="0"/>
              <a:t>Relational expressions are of the form “expression – relational operator – expression”. For example, 7 less than 5 or for example, a + b &gt; 6.</a:t>
            </a:r>
          </a:p>
          <a:p>
            <a:endParaRPr lang="en-US" baseline="0" dirty="0" smtClean="0"/>
          </a:p>
          <a:p>
            <a:r>
              <a:rPr lang="en-US" baseline="0" dirty="0" smtClean="0"/>
              <a:t>Logical expressions are of the form “Boolean expression – logical operator – Boolean expression”. For example, x less than 7 AND y greater than 3.</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5</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144881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less than relational operator is the open angle bracket or left arrow. If you write x &lt; y, you are asking for C to check the relationship between x and y and determine if x is less than y. In algebra if we wanted to check less than or equal to, we would place a line under the less than. Computers don’t have this character on the keyboard so in C we follow the less than with an equal sign.</a:t>
            </a:r>
          </a:p>
          <a:p>
            <a:endParaRPr lang="en-US" baseline="0" dirty="0" smtClean="0"/>
          </a:p>
          <a:p>
            <a:r>
              <a:rPr lang="en-US" baseline="0" dirty="0" smtClean="0"/>
              <a:t>The greater than symbol is the close angle bracket or right arrow. Like the less than if we want to indicate greater than or equal to, we follow the greater than with an equal sign.</a:t>
            </a:r>
          </a:p>
          <a:p>
            <a:endParaRPr lang="en-US" baseline="0" dirty="0" smtClean="0"/>
          </a:p>
          <a:p>
            <a:r>
              <a:rPr lang="en-US" baseline="0" dirty="0" smtClean="0"/>
              <a:t>Equality in algebra is indicated with an equal sign. In C we have already used the equal sign for the assignment operator, so C uses an equal-equal or double equal to test for equality. If you only use one equal in a Boolean expression, you will get a warning from C. You should correct the expression unless you really wished for assignment to take place within the expression.</a:t>
            </a:r>
          </a:p>
          <a:p>
            <a:endParaRPr lang="en-US" baseline="0" dirty="0" smtClean="0"/>
          </a:p>
          <a:p>
            <a:r>
              <a:rPr lang="en-US" baseline="0" dirty="0" smtClean="0"/>
              <a:t>Inequality in algebra is a forward slash through an equal sign. Since we don’t have that on a keyboard, C uses an exclamation, which means not, followed by an equal sign.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6</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1251616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look at three logical operators. The first two are</a:t>
            </a:r>
            <a:r>
              <a:rPr lang="en-US" baseline="0" dirty="0" smtClean="0"/>
              <a:t> also called compound </a:t>
            </a:r>
            <a:r>
              <a:rPr lang="en-US" baseline="0" dirty="0" err="1" smtClean="0"/>
              <a:t>relationals</a:t>
            </a:r>
            <a:r>
              <a:rPr lang="en-US" baseline="0" dirty="0" smtClean="0"/>
              <a:t>.</a:t>
            </a:r>
          </a:p>
          <a:p>
            <a:endParaRPr lang="en-US" baseline="0" dirty="0" smtClean="0"/>
          </a:p>
          <a:p>
            <a:r>
              <a:rPr lang="en-US" dirty="0" smtClean="0"/>
              <a:t>The double ampersand (and signs) is a logical AND. It evaluates to true if both the left hand</a:t>
            </a:r>
            <a:r>
              <a:rPr lang="en-US" baseline="0" dirty="0" smtClean="0"/>
              <a:t> Boolean expression is true and also the right hand Boolean expression is true. It not, it evaluates to false. It performs a short circuit evaluation. If the left hand expression is false, it will evaluate to false without evaluating the right.</a:t>
            </a:r>
          </a:p>
          <a:p>
            <a:endParaRPr lang="en-US" baseline="0" dirty="0" smtClean="0"/>
          </a:p>
          <a:p>
            <a:r>
              <a:rPr lang="en-US" baseline="0" dirty="0" smtClean="0"/>
              <a:t>The double stroke is a logical OR. The stroke appears above the back slash on most keyboards and may appear as two small strokes, one on top of the other. This logical operator evaluates to true if either the left hand expression or the right hand expression is true. If not, it evaluates to false. It also performs a short circuit evaluation. If the left hand expression is true, it will evaluate to true without evaluating the right.</a:t>
            </a:r>
          </a:p>
          <a:p>
            <a:endParaRPr lang="en-US" baseline="0" dirty="0" smtClean="0"/>
          </a:p>
          <a:p>
            <a:r>
              <a:rPr lang="en-US" baseline="0" dirty="0" smtClean="0"/>
              <a:t>The exclamation, as we have seen, indicates NOT. NOT is different from AND </a:t>
            </a:r>
            <a:r>
              <a:rPr lang="en-US" baseline="0" dirty="0" err="1" smtClean="0"/>
              <a:t>and</a:t>
            </a:r>
            <a:r>
              <a:rPr lang="en-US" baseline="0" dirty="0" smtClean="0"/>
              <a:t> OR in that it is a unary operator. It only has one operand which follows it. NOT turns a false into a true and a true into a false.</a:t>
            </a:r>
          </a:p>
        </p:txBody>
      </p:sp>
      <p:sp>
        <p:nvSpPr>
          <p:cNvPr id="4" name="Slide Number Placeholder 3"/>
          <p:cNvSpPr>
            <a:spLocks noGrp="1"/>
          </p:cNvSpPr>
          <p:nvPr>
            <p:ph type="sldNum" sz="quarter" idx="10"/>
          </p:nvPr>
        </p:nvSpPr>
        <p:spPr/>
        <p:txBody>
          <a:bodyPr/>
          <a:lstStyle/>
          <a:p>
            <a:fld id="{C237B1E6-5EBD-4C12-9CF2-4C13CCC2F94A}" type="slidenum">
              <a:rPr lang="en-US" smtClean="0"/>
              <a:pPr/>
              <a:t>7</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80818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truth table shows the results</a:t>
            </a:r>
            <a:r>
              <a:rPr lang="en-US" baseline="0" dirty="0" smtClean="0"/>
              <a:t> of the logical operators on the possible values of two Boolean expressions. Given the possible values of expressions P and Q on the left, the remaining columns give the resulting evaluation for P OR Q, P AND Q, and NOT 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8</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4030417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precedence between the different operators – the order</a:t>
            </a:r>
            <a:r>
              <a:rPr lang="en-US" baseline="0" dirty="0" smtClean="0"/>
              <a:t> in which operations will be done. First comes expressions enclosed in parentheses or brackets. We will see expressions in brackets when we get to arrays.</a:t>
            </a:r>
          </a:p>
          <a:p>
            <a:endParaRPr lang="en-US" baseline="0" dirty="0" smtClean="0"/>
          </a:p>
          <a:p>
            <a:r>
              <a:rPr lang="en-US" baseline="0" dirty="0" smtClean="0"/>
              <a:t>Next comes the unary operators +, -,!, ++, and -- and after that comes type casting. After type casting comes the numeric operators. First is multiplication, division, and mod and then comes addition and subtraction. After the numeric operators comes the inequality relational operators followed up by the equality relational operators. After that comes AND, then OR, and lastly the assignment operator.</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9</a:t>
            </a:fld>
            <a:endParaRPr lang="en-US"/>
          </a:p>
        </p:txBody>
      </p:sp>
      <p:sp>
        <p:nvSpPr>
          <p:cNvPr id="5" name="Header Placeholder 4"/>
          <p:cNvSpPr>
            <a:spLocks noGrp="1"/>
          </p:cNvSpPr>
          <p:nvPr>
            <p:ph type="hdr" sz="quarter" idx="11"/>
          </p:nvPr>
        </p:nvSpPr>
        <p:spPr/>
        <p:txBody>
          <a:bodyPr/>
          <a:lstStyle/>
          <a:p>
            <a:r>
              <a:rPr lang="en-US" smtClean="0"/>
              <a:t>V3</a:t>
            </a:r>
            <a:endParaRPr lang="en-US" dirty="0"/>
          </a:p>
        </p:txBody>
      </p:sp>
    </p:spTree>
    <p:extLst>
      <p:ext uri="{BB962C8B-B14F-4D97-AF65-F5344CB8AC3E}">
        <p14:creationId xmlns:p14="http://schemas.microsoft.com/office/powerpoint/2010/main" val="2776395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4" name="Date Placeholder 13"/>
          <p:cNvSpPr>
            <a:spLocks noGrp="1"/>
          </p:cNvSpPr>
          <p:nvPr>
            <p:ph type="dt" sz="half" idx="10"/>
          </p:nvPr>
        </p:nvSpPr>
        <p:spPr/>
        <p:txBody>
          <a:bodyPr/>
          <a:lstStyle>
            <a:lvl1pPr>
              <a:defRPr>
                <a:latin typeface="Calibri" pitchFamily="34" charset="0"/>
              </a:defRPr>
            </a:lvl1pPr>
          </a:lstStyle>
          <a:p>
            <a:fld id="{1D8BD707-D9CF-40AE-B4C6-C98DA3205C09}" type="datetimeFigureOut">
              <a:rPr lang="en-US" smtClean="0"/>
              <a:pPr/>
              <a:t>2/5/17</a:t>
            </a:fld>
            <a:endParaRPr lang="en-US" dirty="0"/>
          </a:p>
        </p:txBody>
      </p:sp>
      <p:sp>
        <p:nvSpPr>
          <p:cNvPr id="16" name="Footer Placeholder 15"/>
          <p:cNvSpPr>
            <a:spLocks noGrp="1"/>
          </p:cNvSpPr>
          <p:nvPr>
            <p:ph type="ftr" sz="quarter" idx="12"/>
          </p:nvPr>
        </p:nvSpPr>
        <p:spPr/>
        <p:txBody>
          <a:bodyPr/>
          <a:lstStyle>
            <a:lvl1pPr>
              <a:defRPr>
                <a:latin typeface="Calibri" pitchFamily="34" charset="0"/>
              </a:defRPr>
            </a:lvl1pPr>
          </a:lstStyle>
          <a:p>
            <a:endParaRPr lang="en-US" dirty="0"/>
          </a:p>
        </p:txBody>
      </p:sp>
      <p:sp>
        <p:nvSpPr>
          <p:cNvPr id="17" name="Oval 16"/>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
        <p:nvSpPr>
          <p:cNvPr id="20" name="Title 7"/>
          <p:cNvSpPr>
            <a:spLocks noGrp="1"/>
          </p:cNvSpPr>
          <p:nvPr>
            <p:ph type="ctrTitle"/>
          </p:nvPr>
        </p:nvSpPr>
        <p:spPr>
          <a:xfrm>
            <a:off x="457200" y="228601"/>
            <a:ext cx="8229600" cy="990600"/>
          </a:xfrm>
        </p:spPr>
        <p:txBody>
          <a:bodyPr anchor="ctr"/>
          <a:lstStyle>
            <a:lvl1pPr algn="ctr">
              <a:defRPr lang="en-US" dirty="0">
                <a:solidFill>
                  <a:srgbClr val="FF9900"/>
                </a:solidFill>
                <a:effectLst>
                  <a:outerShdw blurRad="50800" dist="38100" dir="2700000" algn="tl" rotWithShape="0">
                    <a:prstClr val="black">
                      <a:alpha val="40000"/>
                    </a:prstClr>
                  </a:outerShdw>
                </a:effectLst>
                <a:latin typeface="Calibri" pitchFamily="34" charset="0"/>
              </a:defRPr>
            </a:lvl1pPr>
          </a:lstStyle>
          <a:p>
            <a:r>
              <a:rPr kumimoji="0" lang="en-US" dirty="0" smtClean="0"/>
              <a:t>Click to edit Master title style</a:t>
            </a:r>
            <a:endParaRPr kumimoji="0" lang="en-US" dirty="0"/>
          </a:p>
        </p:txBody>
      </p:sp>
      <p:sp>
        <p:nvSpPr>
          <p:cNvPr id="23" name="Rectangle 22"/>
          <p:cNvSpPr/>
          <p:nvPr userDrawn="1"/>
        </p:nvSpPr>
        <p:spPr>
          <a:xfrm>
            <a:off x="107855" y="1295400"/>
            <a:ext cx="8915400" cy="1755648"/>
          </a:xfrm>
          <a:prstGeom prst="rect">
            <a:avLst/>
          </a:prstGeom>
          <a:solidFill>
            <a:srgbClr val="7030A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1" name="Picture 4"/>
          <p:cNvPicPr>
            <a:picLocks noChangeAspect="1" noChangeArrowheads="1"/>
          </p:cNvPicPr>
          <p:nvPr userDrawn="1"/>
        </p:nvPicPr>
        <p:blipFill>
          <a:blip r:embed="rId2" cstate="print"/>
          <a:srcRect/>
          <a:stretch>
            <a:fillRect/>
          </a:stretch>
        </p:blipFill>
        <p:spPr bwMode="auto">
          <a:xfrm>
            <a:off x="150562" y="1372520"/>
            <a:ext cx="1600200" cy="1576493"/>
          </a:xfrm>
          <a:prstGeom prst="rect">
            <a:avLst/>
          </a:prstGeom>
          <a:noFill/>
          <a:ln w="9525">
            <a:noFill/>
            <a:miter lim="800000"/>
            <a:headEnd/>
            <a:tailEnd/>
          </a:ln>
        </p:spPr>
      </p:pic>
      <p:sp>
        <p:nvSpPr>
          <p:cNvPr id="9" name="Subtitle 8"/>
          <p:cNvSpPr>
            <a:spLocks noGrp="1"/>
          </p:cNvSpPr>
          <p:nvPr>
            <p:ph type="subTitle" idx="1"/>
          </p:nvPr>
        </p:nvSpPr>
        <p:spPr>
          <a:xfrm>
            <a:off x="1828800" y="1449639"/>
            <a:ext cx="7040880" cy="1447800"/>
          </a:xfrm>
          <a:solidFill>
            <a:srgbClr val="FF9900"/>
          </a:solidFill>
        </p:spPr>
        <p:txBody>
          <a:bodyPr lIns="182880" anchor="ctr">
            <a:normAutofit/>
          </a:bodyPr>
          <a:lstStyle>
            <a:lvl1pPr marL="0" indent="0" algn="l">
              <a:buNone/>
              <a:defRPr sz="3200" b="1">
                <a:ln>
                  <a:solidFill>
                    <a:srgbClr val="F8F8F8"/>
                  </a:solidFill>
                </a:ln>
                <a:solidFill>
                  <a:srgbClr val="7030A0"/>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2/5/17</a:t>
            </a:fld>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914400" y="1447800"/>
            <a:ext cx="7772400" cy="4572000"/>
          </a:xfrm>
        </p:spPr>
        <p:txBody>
          <a:bodyPr vert="horz"/>
          <a:lstStyle>
            <a:lvl1pPr>
              <a:buFont typeface="Wingdings" pitchFamily="2" charset="2"/>
              <a:buChar char="§"/>
              <a:defRPr>
                <a:latin typeface="Calibri" pitchFamily="34" charset="0"/>
              </a:defRPr>
            </a:lvl1pPr>
            <a:lvl2pPr>
              <a:defRPr>
                <a:latin typeface="Calibri" pitchFamily="34" charset="0"/>
              </a:defRPr>
            </a:lvl2pPr>
            <a:lvl3pPr>
              <a:buFont typeface="Wingdings" pitchFamily="2" charset="2"/>
              <a:buChar char="Ø"/>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11"/>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2/5/17</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2/5/17</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2/5/17</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2/5/17</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2/5/17</a:t>
            </a:fld>
            <a:endParaRPr lang="en-US"/>
          </a:p>
        </p:txBody>
      </p:sp>
      <p:sp>
        <p:nvSpPr>
          <p:cNvPr id="6" name="Footer Placeholder 5"/>
          <p:cNvSpPr>
            <a:spLocks noGrp="1"/>
          </p:cNvSpPr>
          <p:nvPr>
            <p:ph type="ftr" sz="quarter" idx="11"/>
          </p:nvPr>
        </p:nvSpPr>
        <p:spPr/>
        <p:txBody>
          <a:bodyPr/>
          <a:lstStyle/>
          <a:p>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2/5/17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smtClean="0">
              <a:solidFill>
                <a:srgbClr val="F8F8F8"/>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jpe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image" Target="../media/image29.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4.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35.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36.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 Id="rId3" Type="http://schemas.openxmlformats.org/officeDocument/2006/relationships/image" Target="../media/image3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Microsoft_Word_97_-_2004_Document1.doc"/><Relationship Id="rId5" Type="http://schemas.openxmlformats.org/officeDocument/2006/relationships/image" Target="../media/image7.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14400" y="274638"/>
            <a:ext cx="7772400" cy="1325562"/>
          </a:xfrm>
        </p:spPr>
        <p:txBody>
          <a:bodyPr>
            <a:normAutofit fontScale="90000"/>
          </a:bodyPr>
          <a:lstStyle/>
          <a:p>
            <a:r>
              <a:rPr lang="en-US" dirty="0"/>
              <a:t>Chapter 5</a:t>
            </a:r>
            <a:br>
              <a:rPr lang="en-US" dirty="0"/>
            </a:br>
            <a:r>
              <a:rPr lang="en-US" dirty="0"/>
              <a:t>Making Decisions</a:t>
            </a:r>
          </a:p>
        </p:txBody>
      </p:sp>
      <p:pic>
        <p:nvPicPr>
          <p:cNvPr id="7" name="Picture 2"/>
          <p:cNvPicPr>
            <a:picLocks noGrp="1" noChangeAspect="1" noChangeArrowheads="1"/>
          </p:cNvPicPr>
          <p:nvPr>
            <p:ph sz="quarter" idx="1"/>
          </p:nvPr>
        </p:nvPicPr>
        <p:blipFill>
          <a:blip r:embed="rId3" cstate="print"/>
          <a:srcRect/>
          <a:stretch>
            <a:fillRect/>
          </a:stretch>
        </p:blipFill>
        <p:spPr bwMode="auto">
          <a:xfrm>
            <a:off x="2336800" y="1924050"/>
            <a:ext cx="4927600" cy="39243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type="title"/>
          </p:nvPr>
        </p:nvSpPr>
        <p:spPr/>
        <p:txBody>
          <a:bodyPr/>
          <a:lstStyle/>
          <a:p>
            <a:pPr eaLnBrk="1" hangingPunct="1"/>
            <a:r>
              <a:rPr lang="en-US" noProof="1" smtClean="0"/>
              <a:t>The </a:t>
            </a:r>
            <a:r>
              <a:rPr lang="en-US" i="1" noProof="1" smtClean="0">
                <a:latin typeface="Courier New" pitchFamily="49" charset="0"/>
                <a:cs typeface="Courier New" pitchFamily="49" charset="0"/>
              </a:rPr>
              <a:t>if</a:t>
            </a:r>
            <a:r>
              <a:rPr lang="en-US" noProof="1" smtClean="0"/>
              <a:t> Selection Structure</a:t>
            </a:r>
            <a:endParaRPr lang="en-US" dirty="0" smtClean="0"/>
          </a:p>
        </p:txBody>
      </p:sp>
      <p:sp>
        <p:nvSpPr>
          <p:cNvPr id="7172" name="Rectangle 7"/>
          <p:cNvSpPr>
            <a:spLocks noGrp="1" noChangeArrowheads="1"/>
          </p:cNvSpPr>
          <p:nvPr>
            <p:ph type="body" idx="1"/>
          </p:nvPr>
        </p:nvSpPr>
        <p:spPr/>
        <p:txBody>
          <a:bodyPr/>
          <a:lstStyle/>
          <a:p>
            <a:pPr eaLnBrk="1" hangingPunct="1"/>
            <a:r>
              <a:rPr lang="en-US" dirty="0" smtClean="0"/>
              <a:t>Branching</a:t>
            </a:r>
            <a:endParaRPr lang="en-US" dirty="0" smtClean="0"/>
          </a:p>
          <a:p>
            <a:pPr lvl="1" eaLnBrk="1" hangingPunct="1"/>
            <a:r>
              <a:rPr lang="en-US" dirty="0" smtClean="0"/>
              <a:t>used when we want the computer to choose between two alternative courses of action</a:t>
            </a:r>
            <a:endParaRPr lang="en-US" i="1" dirty="0" smtClean="0">
              <a:solidFill>
                <a:schemeClr val="accent2"/>
              </a:solidFill>
            </a:endParaRPr>
          </a:p>
        </p:txBody>
      </p:sp>
      <p:pic>
        <p:nvPicPr>
          <p:cNvPr id="5" name="Picture 2"/>
          <p:cNvPicPr>
            <a:picLocks noChangeAspect="1" noChangeArrowheads="1"/>
          </p:cNvPicPr>
          <p:nvPr/>
        </p:nvPicPr>
        <p:blipFill>
          <a:blip r:embed="rId3" cstate="print"/>
          <a:srcRect/>
          <a:stretch>
            <a:fillRect/>
          </a:stretch>
        </p:blipFill>
        <p:spPr bwMode="auto">
          <a:xfrm>
            <a:off x="1981200" y="2895600"/>
            <a:ext cx="4419600" cy="3519733"/>
          </a:xfrm>
          <a:prstGeom prst="rect">
            <a:avLst/>
          </a:prstGeom>
          <a:noFill/>
        </p:spPr>
      </p:pic>
      <p:sp>
        <p:nvSpPr>
          <p:cNvPr id="10" name="Rectangle 9"/>
          <p:cNvSpPr/>
          <p:nvPr/>
        </p:nvSpPr>
        <p:spPr>
          <a:xfrm rot="774830">
            <a:off x="4045962" y="3399695"/>
            <a:ext cx="2122648" cy="9880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3580881">
            <a:off x="3774196" y="3671656"/>
            <a:ext cx="1397770" cy="160684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95800" y="4114800"/>
            <a:ext cx="1143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7394" name="Picture 2"/>
          <p:cNvPicPr>
            <a:picLocks noChangeAspect="1" noChangeArrowheads="1"/>
          </p:cNvPicPr>
          <p:nvPr/>
        </p:nvPicPr>
        <p:blipFill>
          <a:blip r:embed="rId4" cstate="print"/>
          <a:srcRect/>
          <a:stretch>
            <a:fillRect/>
          </a:stretch>
        </p:blipFill>
        <p:spPr bwMode="auto">
          <a:xfrm rot="20636568">
            <a:off x="4076457" y="2944014"/>
            <a:ext cx="1689625" cy="1684421"/>
          </a:xfrm>
          <a:prstGeom prst="rect">
            <a:avLst/>
          </a:prstGeom>
          <a:noFill/>
        </p:spPr>
      </p:pic>
    </p:spTree>
    <p:extLst>
      <p:ext uri="{BB962C8B-B14F-4D97-AF65-F5344CB8AC3E}">
        <p14:creationId xmlns:p14="http://schemas.microsoft.com/office/powerpoint/2010/main" val="144759681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292225" y="755650"/>
            <a:ext cx="7073900" cy="698500"/>
          </a:xfrm>
        </p:spPr>
        <p:txBody>
          <a:bodyPr>
            <a:normAutofit fontScale="90000"/>
          </a:bodyPr>
          <a:lstStyle/>
          <a:p>
            <a:r>
              <a:rPr lang="en-US" noProof="1" smtClean="0"/>
              <a:t>The </a:t>
            </a:r>
            <a:r>
              <a:rPr lang="en-US" i="1" noProof="1" smtClean="0">
                <a:latin typeface="Courier New" pitchFamily="49" charset="0"/>
                <a:cs typeface="Courier New" pitchFamily="49" charset="0"/>
              </a:rPr>
              <a:t>if</a:t>
            </a:r>
            <a:r>
              <a:rPr lang="en-US" noProof="1" smtClean="0"/>
              <a:t> Selection Structure</a:t>
            </a:r>
            <a:endParaRPr lang="en-US" dirty="0" smtClean="0"/>
          </a:p>
        </p:txBody>
      </p:sp>
      <p:sp>
        <p:nvSpPr>
          <p:cNvPr id="8196" name="AutoShape 4"/>
          <p:cNvSpPr>
            <a:spLocks noChangeArrowheads="1"/>
          </p:cNvSpPr>
          <p:nvPr/>
        </p:nvSpPr>
        <p:spPr bwMode="auto">
          <a:xfrm>
            <a:off x="3200400" y="2514600"/>
            <a:ext cx="1905000" cy="15240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endParaRPr lang="en-US" sz="1200" b="1">
              <a:solidFill>
                <a:srgbClr val="000000"/>
              </a:solidFill>
              <a:latin typeface="Times New Roman" pitchFamily="18" charset="0"/>
              <a:cs typeface="Times New Roman" pitchFamily="18" charset="0"/>
            </a:endParaRPr>
          </a:p>
        </p:txBody>
      </p:sp>
      <p:sp>
        <p:nvSpPr>
          <p:cNvPr id="8197" name="Line 5"/>
          <p:cNvSpPr>
            <a:spLocks noChangeShapeType="1"/>
          </p:cNvSpPr>
          <p:nvPr/>
        </p:nvSpPr>
        <p:spPr bwMode="auto">
          <a:xfrm flipH="1">
            <a:off x="4148666" y="1905000"/>
            <a:ext cx="0" cy="609600"/>
          </a:xfrm>
          <a:prstGeom prst="line">
            <a:avLst/>
          </a:prstGeom>
          <a:noFill/>
          <a:ln w="9525">
            <a:solidFill>
              <a:schemeClr val="tx1"/>
            </a:solidFill>
            <a:round/>
            <a:headEnd/>
            <a:tailEnd type="triangle" w="med" len="med"/>
          </a:ln>
        </p:spPr>
        <p:txBody>
          <a:bodyPr wrap="none" anchor="ctr"/>
          <a:lstStyle/>
          <a:p>
            <a:endParaRPr lang="en-US"/>
          </a:p>
        </p:txBody>
      </p:sp>
      <p:sp>
        <p:nvSpPr>
          <p:cNvPr id="8198" name="Text Box 6"/>
          <p:cNvSpPr>
            <a:spLocks noGrp="1" noChangeArrowheads="1"/>
          </p:cNvSpPr>
          <p:nvPr>
            <p:ph type="body" idx="1"/>
          </p:nvPr>
        </p:nvSpPr>
        <p:spPr>
          <a:xfrm>
            <a:off x="1371600" y="1524000"/>
            <a:ext cx="2819400" cy="5105400"/>
          </a:xfrm>
          <a:noFill/>
        </p:spPr>
        <p:txBody>
          <a:bodyPr/>
          <a:lstStyle/>
          <a:p>
            <a:r>
              <a:rPr lang="en-US" dirty="0" smtClean="0"/>
              <a:t> </a:t>
            </a:r>
            <a:r>
              <a:rPr lang="en-US" i="1" dirty="0" smtClean="0"/>
              <a:t>if</a:t>
            </a:r>
            <a:r>
              <a:rPr lang="en-US" dirty="0" smtClean="0"/>
              <a:t> Statement</a:t>
            </a:r>
            <a:endParaRPr lang="en-US" i="1" dirty="0" smtClean="0">
              <a:solidFill>
                <a:schemeClr val="accent2"/>
              </a:solidFill>
            </a:endParaRPr>
          </a:p>
        </p:txBody>
      </p:sp>
      <p:sp>
        <p:nvSpPr>
          <p:cNvPr id="8199" name="AutoShape 7"/>
          <p:cNvSpPr>
            <a:spLocks noChangeArrowheads="1"/>
          </p:cNvSpPr>
          <p:nvPr/>
        </p:nvSpPr>
        <p:spPr bwMode="auto">
          <a:xfrm>
            <a:off x="5029200" y="3962400"/>
            <a:ext cx="2057400" cy="685800"/>
          </a:xfrm>
          <a:prstGeom prst="roundRect">
            <a:avLst>
              <a:gd name="adj" fmla="val 16667"/>
            </a:avLst>
          </a:prstGeom>
          <a:solidFill>
            <a:srgbClr val="CCCCFF"/>
          </a:solidFill>
          <a:ln w="9525">
            <a:solidFill>
              <a:schemeClr val="tx1"/>
            </a:solidFill>
            <a:round/>
            <a:headEnd/>
            <a:tailEnd/>
          </a:ln>
        </p:spPr>
        <p:txBody>
          <a:bodyPr wrap="none" anchor="ctr"/>
          <a:lstStyle/>
          <a:p>
            <a:endParaRPr lang="en-US"/>
          </a:p>
        </p:txBody>
      </p:sp>
      <p:sp>
        <p:nvSpPr>
          <p:cNvPr id="8200" name="Text Box 8"/>
          <p:cNvSpPr txBox="1">
            <a:spLocks noChangeArrowheads="1"/>
          </p:cNvSpPr>
          <p:nvPr/>
        </p:nvSpPr>
        <p:spPr bwMode="auto">
          <a:xfrm>
            <a:off x="5317064" y="4131733"/>
            <a:ext cx="1287532" cy="369332"/>
          </a:xfrm>
          <a:prstGeom prst="rect">
            <a:avLst/>
          </a:prstGeom>
          <a:noFill/>
          <a:ln w="9525">
            <a:noFill/>
            <a:miter lim="800000"/>
            <a:headEnd/>
            <a:tailEnd/>
          </a:ln>
        </p:spPr>
        <p:txBody>
          <a:bodyPr wrap="none">
            <a:spAutoFit/>
          </a:bodyPr>
          <a:lstStyle/>
          <a:p>
            <a:pPr eaLnBrk="1" hangingPunct="1"/>
            <a:r>
              <a:rPr lang="en-US" b="1" dirty="0" smtClean="0">
                <a:latin typeface="Arial" charset="0"/>
              </a:rPr>
              <a:t>true block</a:t>
            </a:r>
            <a:endParaRPr lang="en-US" b="1" dirty="0">
              <a:latin typeface="Arial" charset="0"/>
            </a:endParaRPr>
          </a:p>
        </p:txBody>
      </p:sp>
      <p:sp>
        <p:nvSpPr>
          <p:cNvPr id="8201" name="Line 9"/>
          <p:cNvSpPr>
            <a:spLocks noChangeShapeType="1"/>
          </p:cNvSpPr>
          <p:nvPr/>
        </p:nvSpPr>
        <p:spPr bwMode="auto">
          <a:xfrm>
            <a:off x="4114800" y="4038600"/>
            <a:ext cx="0" cy="1981200"/>
          </a:xfrm>
          <a:prstGeom prst="line">
            <a:avLst/>
          </a:prstGeom>
          <a:noFill/>
          <a:ln w="9525">
            <a:solidFill>
              <a:schemeClr val="tx1"/>
            </a:solidFill>
            <a:round/>
            <a:headEnd/>
            <a:tailEnd type="triangle"/>
          </a:ln>
        </p:spPr>
        <p:txBody>
          <a:bodyPr wrap="none" anchor="ctr"/>
          <a:lstStyle/>
          <a:p>
            <a:endParaRPr lang="en-US"/>
          </a:p>
        </p:txBody>
      </p:sp>
      <p:sp>
        <p:nvSpPr>
          <p:cNvPr id="8204" name="Text Box 12"/>
          <p:cNvSpPr txBox="1">
            <a:spLocks noChangeArrowheads="1"/>
          </p:cNvSpPr>
          <p:nvPr/>
        </p:nvSpPr>
        <p:spPr bwMode="auto">
          <a:xfrm>
            <a:off x="3462866" y="2904068"/>
            <a:ext cx="1428596" cy="646331"/>
          </a:xfrm>
          <a:prstGeom prst="rect">
            <a:avLst/>
          </a:prstGeom>
          <a:noFill/>
          <a:ln w="9525">
            <a:noFill/>
            <a:miter lim="800000"/>
            <a:headEnd/>
            <a:tailEnd/>
          </a:ln>
        </p:spPr>
        <p:txBody>
          <a:bodyPr wrap="none">
            <a:spAutoFit/>
          </a:bodyPr>
          <a:lstStyle/>
          <a:p>
            <a:pPr algn="ctr" eaLnBrk="1" hangingPunct="1"/>
            <a:r>
              <a:rPr lang="en-US" b="1" dirty="0" smtClean="0">
                <a:latin typeface="Arial" charset="0"/>
              </a:rPr>
              <a:t>Boolean</a:t>
            </a:r>
          </a:p>
          <a:p>
            <a:pPr algn="ctr" eaLnBrk="1" hangingPunct="1"/>
            <a:r>
              <a:rPr lang="en-US" b="1" dirty="0" smtClean="0">
                <a:latin typeface="Arial" charset="0"/>
              </a:rPr>
              <a:t>Expression</a:t>
            </a:r>
            <a:endParaRPr lang="en-US" b="1" dirty="0">
              <a:latin typeface="Arial" charset="0"/>
            </a:endParaRPr>
          </a:p>
        </p:txBody>
      </p:sp>
      <p:sp>
        <p:nvSpPr>
          <p:cNvPr id="8205" name="Text Box 13"/>
          <p:cNvSpPr txBox="1">
            <a:spLocks noChangeArrowheads="1"/>
          </p:cNvSpPr>
          <p:nvPr/>
        </p:nvSpPr>
        <p:spPr bwMode="auto">
          <a:xfrm>
            <a:off x="5257800" y="2819400"/>
            <a:ext cx="609600" cy="276999"/>
          </a:xfrm>
          <a:prstGeom prst="rect">
            <a:avLst/>
          </a:prstGeom>
          <a:noFill/>
          <a:ln w="9525">
            <a:noFill/>
            <a:miter lim="800000"/>
            <a:headEnd/>
            <a:tailEnd/>
          </a:ln>
        </p:spPr>
        <p:txBody>
          <a:bodyPr lIns="0" tIns="0" rIns="0" bIns="0">
            <a:spAutoFit/>
          </a:bodyPr>
          <a:lstStyle/>
          <a:p>
            <a:pPr eaLnBrk="1" hangingPunct="1">
              <a:spcBef>
                <a:spcPct val="50000"/>
              </a:spcBef>
            </a:pPr>
            <a:r>
              <a:rPr lang="en-US" b="1" dirty="0">
                <a:latin typeface="Arial" charset="0"/>
              </a:rPr>
              <a:t>true</a:t>
            </a:r>
          </a:p>
        </p:txBody>
      </p:sp>
      <p:sp>
        <p:nvSpPr>
          <p:cNvPr id="8206" name="Text Box 14"/>
          <p:cNvSpPr txBox="1">
            <a:spLocks noChangeArrowheads="1"/>
          </p:cNvSpPr>
          <p:nvPr/>
        </p:nvSpPr>
        <p:spPr bwMode="auto">
          <a:xfrm>
            <a:off x="3048000" y="4191000"/>
            <a:ext cx="762000" cy="369332"/>
          </a:xfrm>
          <a:prstGeom prst="rect">
            <a:avLst/>
          </a:prstGeom>
          <a:noFill/>
          <a:ln w="9525">
            <a:noFill/>
            <a:miter lim="800000"/>
            <a:headEnd/>
            <a:tailEnd/>
          </a:ln>
        </p:spPr>
        <p:txBody>
          <a:bodyPr lIns="0" rIns="0">
            <a:spAutoFit/>
          </a:bodyPr>
          <a:lstStyle/>
          <a:p>
            <a:pPr eaLnBrk="1" hangingPunct="1"/>
            <a:r>
              <a:rPr lang="en-US" b="1" dirty="0">
                <a:latin typeface="Arial" charset="0"/>
              </a:rPr>
              <a:t>false</a:t>
            </a:r>
          </a:p>
        </p:txBody>
      </p:sp>
      <p:sp>
        <p:nvSpPr>
          <p:cNvPr id="8208" name="Line 16"/>
          <p:cNvSpPr>
            <a:spLocks noChangeShapeType="1"/>
          </p:cNvSpPr>
          <p:nvPr/>
        </p:nvSpPr>
        <p:spPr bwMode="auto">
          <a:xfrm flipH="1">
            <a:off x="5105400" y="3276600"/>
            <a:ext cx="838200" cy="0"/>
          </a:xfrm>
          <a:prstGeom prst="line">
            <a:avLst/>
          </a:prstGeom>
          <a:noFill/>
          <a:ln w="9525">
            <a:solidFill>
              <a:schemeClr val="tx1"/>
            </a:solidFill>
            <a:round/>
            <a:headEnd/>
            <a:tailEnd/>
          </a:ln>
        </p:spPr>
        <p:txBody>
          <a:bodyPr wrap="none" anchor="ctr"/>
          <a:lstStyle/>
          <a:p>
            <a:endParaRPr lang="en-US"/>
          </a:p>
        </p:txBody>
      </p:sp>
      <p:sp>
        <p:nvSpPr>
          <p:cNvPr id="8209" name="Line 17"/>
          <p:cNvSpPr>
            <a:spLocks noChangeShapeType="1"/>
          </p:cNvSpPr>
          <p:nvPr/>
        </p:nvSpPr>
        <p:spPr bwMode="auto">
          <a:xfrm>
            <a:off x="5943600" y="3276600"/>
            <a:ext cx="0" cy="685800"/>
          </a:xfrm>
          <a:prstGeom prst="line">
            <a:avLst/>
          </a:prstGeom>
          <a:noFill/>
          <a:ln w="9525">
            <a:solidFill>
              <a:schemeClr val="tx1"/>
            </a:solidFill>
            <a:round/>
            <a:headEnd/>
            <a:tailEnd/>
          </a:ln>
        </p:spPr>
        <p:txBody>
          <a:bodyPr wrap="none" anchor="ctr"/>
          <a:lstStyle/>
          <a:p>
            <a:endParaRPr lang="en-US"/>
          </a:p>
        </p:txBody>
      </p:sp>
      <p:sp>
        <p:nvSpPr>
          <p:cNvPr id="8210" name="Line 18"/>
          <p:cNvSpPr>
            <a:spLocks noChangeShapeType="1"/>
          </p:cNvSpPr>
          <p:nvPr/>
        </p:nvSpPr>
        <p:spPr bwMode="auto">
          <a:xfrm>
            <a:off x="5943600" y="4648200"/>
            <a:ext cx="0" cy="609600"/>
          </a:xfrm>
          <a:prstGeom prst="line">
            <a:avLst/>
          </a:prstGeom>
          <a:noFill/>
          <a:ln w="9525">
            <a:solidFill>
              <a:schemeClr val="tx1"/>
            </a:solidFill>
            <a:round/>
            <a:headEnd/>
            <a:tailEnd/>
          </a:ln>
        </p:spPr>
        <p:txBody>
          <a:bodyPr wrap="none" anchor="ctr"/>
          <a:lstStyle/>
          <a:p>
            <a:endParaRPr lang="en-US"/>
          </a:p>
        </p:txBody>
      </p:sp>
      <p:sp>
        <p:nvSpPr>
          <p:cNvPr id="8211" name="Line 19"/>
          <p:cNvSpPr>
            <a:spLocks noChangeShapeType="1"/>
          </p:cNvSpPr>
          <p:nvPr/>
        </p:nvSpPr>
        <p:spPr bwMode="auto">
          <a:xfrm rot="10794001">
            <a:off x="4114800" y="5257800"/>
            <a:ext cx="1828800" cy="1588"/>
          </a:xfrm>
          <a:prstGeom prst="line">
            <a:avLst/>
          </a:prstGeom>
          <a:noFill/>
          <a:ln w="9525">
            <a:solidFill>
              <a:schemeClr val="tx1"/>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12477302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6"/>
          <p:cNvSpPr>
            <a:spLocks noGrp="1" noChangeArrowheads="1"/>
          </p:cNvSpPr>
          <p:nvPr>
            <p:ph type="title"/>
          </p:nvPr>
        </p:nvSpPr>
        <p:spPr>
          <a:xfrm>
            <a:off x="1350963" y="533400"/>
            <a:ext cx="7793037" cy="914400"/>
          </a:xfrm>
        </p:spPr>
        <p:txBody>
          <a:bodyPr/>
          <a:lstStyle/>
          <a:p>
            <a:pPr eaLnBrk="1" hangingPunct="1"/>
            <a:r>
              <a:rPr lang="en-US" noProof="1" smtClean="0"/>
              <a:t>The </a:t>
            </a:r>
            <a:r>
              <a:rPr lang="en-US" sz="3200" i="1" noProof="1" smtClean="0">
                <a:latin typeface="Courier New" pitchFamily="49" charset="0"/>
              </a:rPr>
              <a:t>if</a:t>
            </a:r>
            <a:r>
              <a:rPr lang="en-US" sz="3200" noProof="1" smtClean="0">
                <a:latin typeface="Courier New" pitchFamily="49" charset="0"/>
              </a:rPr>
              <a:t> </a:t>
            </a:r>
            <a:r>
              <a:rPr lang="en-US" noProof="1" smtClean="0"/>
              <a:t>Selection Structure</a:t>
            </a:r>
            <a:endParaRPr lang="en-US" smtClean="0"/>
          </a:p>
        </p:txBody>
      </p:sp>
      <p:sp>
        <p:nvSpPr>
          <p:cNvPr id="9220" name="Rectangle 1027"/>
          <p:cNvSpPr>
            <a:spLocks noGrp="1" noChangeArrowheads="1"/>
          </p:cNvSpPr>
          <p:nvPr>
            <p:ph type="body" idx="1"/>
          </p:nvPr>
        </p:nvSpPr>
        <p:spPr>
          <a:xfrm>
            <a:off x="1066800" y="1524000"/>
            <a:ext cx="8077200" cy="5181600"/>
          </a:xfrm>
        </p:spPr>
        <p:txBody>
          <a:bodyPr/>
          <a:lstStyle/>
          <a:p>
            <a:pPr eaLnBrk="1" hangingPunct="1">
              <a:lnSpc>
                <a:spcPct val="90000"/>
              </a:lnSpc>
              <a:buFont typeface="Wingdings" pitchFamily="2" charset="2"/>
              <a:buNone/>
            </a:pPr>
            <a:r>
              <a:rPr lang="en-US" dirty="0" smtClean="0"/>
              <a:t>    General form of </a:t>
            </a:r>
            <a:r>
              <a:rPr lang="en-US" i="1" dirty="0" smtClean="0">
                <a:latin typeface="Courier New" pitchFamily="49" charset="0"/>
                <a:cs typeface="Courier New" pitchFamily="49" charset="0"/>
              </a:rPr>
              <a:t>if:</a:t>
            </a:r>
          </a:p>
          <a:p>
            <a:pPr eaLnBrk="1" hangingPunct="1">
              <a:lnSpc>
                <a:spcPct val="90000"/>
              </a:lnSpc>
              <a:buFont typeface="Wingdings" pitchFamily="2" charset="2"/>
              <a:buNone/>
            </a:pPr>
            <a:endParaRPr lang="en-US" i="1" dirty="0" smtClean="0">
              <a:latin typeface="Courier New" pitchFamily="49" charset="0"/>
              <a:cs typeface="Courier New" pitchFamily="49" charset="0"/>
            </a:endParaRPr>
          </a:p>
          <a:p>
            <a:pPr lvl="1" eaLnBrk="1" hangingPunct="1">
              <a:lnSpc>
                <a:spcPct val="90000"/>
              </a:lnSpc>
              <a:buFont typeface="Wingdings" pitchFamily="2" charset="2"/>
              <a:buNone/>
            </a:pPr>
            <a:r>
              <a:rPr lang="en-US" sz="2800" b="1" dirty="0" smtClean="0">
                <a:solidFill>
                  <a:srgbClr val="00487E"/>
                </a:solidFill>
              </a:rPr>
              <a:t>    </a:t>
            </a:r>
            <a:r>
              <a:rPr lang="en-US" b="1" dirty="0" smtClean="0">
                <a:solidFill>
                  <a:srgbClr val="00487E"/>
                </a:solidFill>
                <a:latin typeface="Courier New" pitchFamily="49" charset="0"/>
                <a:cs typeface="Courier New" pitchFamily="49" charset="0"/>
              </a:rPr>
              <a:t>if (Boolean Expression) </a:t>
            </a:r>
            <a:r>
              <a:rPr lang="en-US" b="1" dirty="0" smtClean="0">
                <a:solidFill>
                  <a:srgbClr val="00487E"/>
                </a:solidFill>
                <a:latin typeface="Courier New" pitchFamily="49" charset="0"/>
                <a:cs typeface="Courier New" pitchFamily="49" charset="0"/>
              </a:rPr>
              <a:t>{</a:t>
            </a:r>
            <a:endParaRPr lang="en-US" b="1" dirty="0" smtClean="0">
              <a:solidFill>
                <a:srgbClr val="00487E"/>
              </a:solidFill>
              <a:latin typeface="Courier New" pitchFamily="49" charset="0"/>
              <a:cs typeface="Courier New" pitchFamily="49" charset="0"/>
            </a:endParaRPr>
          </a:p>
          <a:p>
            <a:pPr lvl="1" eaLnBrk="1" hangingPunct="1">
              <a:lnSpc>
                <a:spcPct val="90000"/>
              </a:lnSpc>
              <a:buFont typeface="Wingdings" pitchFamily="2" charset="2"/>
              <a:buNone/>
            </a:pPr>
            <a:r>
              <a:rPr lang="en-US" b="1" dirty="0" smtClean="0">
                <a:solidFill>
                  <a:srgbClr val="00487E"/>
                </a:solidFill>
                <a:latin typeface="Courier New" pitchFamily="49" charset="0"/>
                <a:cs typeface="Courier New" pitchFamily="49" charset="0"/>
              </a:rPr>
              <a:t>          statement1;</a:t>
            </a:r>
          </a:p>
          <a:p>
            <a:pPr lvl="1" eaLnBrk="1" hangingPunct="1">
              <a:lnSpc>
                <a:spcPct val="90000"/>
              </a:lnSpc>
              <a:buFont typeface="Wingdings" pitchFamily="2" charset="2"/>
              <a:buNone/>
            </a:pPr>
            <a:r>
              <a:rPr lang="en-US" b="1" dirty="0" smtClean="0">
                <a:solidFill>
                  <a:srgbClr val="00487E"/>
                </a:solidFill>
                <a:latin typeface="Courier New" pitchFamily="49" charset="0"/>
                <a:cs typeface="Courier New" pitchFamily="49" charset="0"/>
              </a:rPr>
              <a:t>          statement2;</a:t>
            </a:r>
          </a:p>
          <a:p>
            <a:pPr lvl="1" eaLnBrk="1" hangingPunct="1">
              <a:lnSpc>
                <a:spcPct val="50000"/>
              </a:lnSpc>
              <a:spcBef>
                <a:spcPct val="0"/>
              </a:spcBef>
              <a:buFont typeface="Wingdings" pitchFamily="2" charset="2"/>
              <a:buNone/>
            </a:pPr>
            <a:r>
              <a:rPr lang="en-US" b="1" dirty="0" smtClean="0">
                <a:solidFill>
                  <a:srgbClr val="00487E"/>
                </a:solidFill>
                <a:latin typeface="Courier New" pitchFamily="49" charset="0"/>
                <a:cs typeface="Courier New" pitchFamily="49" charset="0"/>
              </a:rPr>
              <a:t>          ...</a:t>
            </a:r>
          </a:p>
          <a:p>
            <a:pPr lvl="1" eaLnBrk="1" hangingPunct="1">
              <a:lnSpc>
                <a:spcPct val="50000"/>
              </a:lnSpc>
              <a:spcBef>
                <a:spcPct val="0"/>
              </a:spcBef>
              <a:buFont typeface="Wingdings" pitchFamily="2" charset="2"/>
              <a:buNone/>
            </a:pPr>
            <a:r>
              <a:rPr lang="en-US" b="1" dirty="0" smtClean="0">
                <a:solidFill>
                  <a:srgbClr val="00487E"/>
                </a:solidFill>
                <a:latin typeface="Courier New" pitchFamily="49" charset="0"/>
                <a:cs typeface="Courier New" pitchFamily="49" charset="0"/>
              </a:rPr>
              <a:t>  </a:t>
            </a:r>
            <a:r>
              <a:rPr lang="en-US" b="1" dirty="0" smtClean="0">
                <a:solidFill>
                  <a:srgbClr val="00487E"/>
                </a:solidFill>
                <a:latin typeface="Courier New" pitchFamily="49" charset="0"/>
                <a:cs typeface="Courier New" pitchFamily="49" charset="0"/>
              </a:rPr>
              <a:t>}</a:t>
            </a:r>
            <a:endParaRPr lang="en-US" b="1" dirty="0" smtClean="0">
              <a:solidFill>
                <a:srgbClr val="00487E"/>
              </a:solidFill>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6"/>
          <p:cNvSpPr>
            <a:spLocks noGrp="1" noChangeArrowheads="1"/>
          </p:cNvSpPr>
          <p:nvPr>
            <p:ph type="title"/>
          </p:nvPr>
        </p:nvSpPr>
        <p:spPr>
          <a:xfrm>
            <a:off x="1066800" y="411444"/>
            <a:ext cx="7793037" cy="914400"/>
          </a:xfrm>
        </p:spPr>
        <p:txBody>
          <a:bodyPr/>
          <a:lstStyle/>
          <a:p>
            <a:pPr eaLnBrk="1" hangingPunct="1"/>
            <a:r>
              <a:rPr lang="en-US" noProof="1" smtClean="0"/>
              <a:t>The </a:t>
            </a:r>
            <a:r>
              <a:rPr lang="en-US" sz="3200" i="1" noProof="1" smtClean="0">
                <a:latin typeface="Courier New" pitchFamily="49" charset="0"/>
              </a:rPr>
              <a:t>if</a:t>
            </a:r>
            <a:r>
              <a:rPr lang="en-US" sz="3200" noProof="1" smtClean="0">
                <a:latin typeface="Courier New" pitchFamily="49" charset="0"/>
              </a:rPr>
              <a:t> </a:t>
            </a:r>
            <a:r>
              <a:rPr lang="en-US" noProof="1" smtClean="0"/>
              <a:t>Statement from Chp 4</a:t>
            </a:r>
            <a:endParaRPr lang="en-US" dirty="0" smtClean="0"/>
          </a:p>
        </p:txBody>
      </p:sp>
      <p:sp>
        <p:nvSpPr>
          <p:cNvPr id="9220" name="Rectangle 1027"/>
          <p:cNvSpPr>
            <a:spLocks noGrp="1" noChangeArrowheads="1"/>
          </p:cNvSpPr>
          <p:nvPr>
            <p:ph type="body" idx="1"/>
          </p:nvPr>
        </p:nvSpPr>
        <p:spPr>
          <a:xfrm>
            <a:off x="1066800" y="1524000"/>
            <a:ext cx="8077200" cy="5181600"/>
          </a:xfrm>
        </p:spPr>
        <p:txBody>
          <a:bodyPr/>
          <a:lstStyle/>
          <a:p>
            <a:pPr eaLnBrk="1" hangingPunct="1">
              <a:lnSpc>
                <a:spcPct val="90000"/>
              </a:lnSpc>
              <a:buFont typeface="Wingdings" pitchFamily="2" charset="2"/>
              <a:buNone/>
            </a:pPr>
            <a:r>
              <a:rPr lang="en-US" dirty="0" smtClean="0"/>
              <a:t>    General form of </a:t>
            </a:r>
            <a:r>
              <a:rPr lang="en-US" i="1" dirty="0" smtClean="0">
                <a:latin typeface="Courier New" pitchFamily="49" charset="0"/>
                <a:cs typeface="Courier New" pitchFamily="49" charset="0"/>
              </a:rPr>
              <a:t>if:</a:t>
            </a:r>
          </a:p>
          <a:p>
            <a:pPr eaLnBrk="1" hangingPunct="1">
              <a:lnSpc>
                <a:spcPct val="90000"/>
              </a:lnSpc>
              <a:buFont typeface="Wingdings" pitchFamily="2" charset="2"/>
              <a:buNone/>
            </a:pPr>
            <a:endParaRPr lang="en-US" i="1" dirty="0" smtClean="0">
              <a:latin typeface="Courier New" pitchFamily="49" charset="0"/>
              <a:cs typeface="Courier New" pitchFamily="49" charset="0"/>
            </a:endParaRPr>
          </a:p>
          <a:p>
            <a:pPr lvl="1" eaLnBrk="1" hangingPunct="1">
              <a:lnSpc>
                <a:spcPct val="90000"/>
              </a:lnSpc>
              <a:buFont typeface="Wingdings" pitchFamily="2" charset="2"/>
              <a:buNone/>
            </a:pPr>
            <a:r>
              <a:rPr lang="en-US" sz="2800" b="1" dirty="0" smtClean="0">
                <a:solidFill>
                  <a:srgbClr val="00487E"/>
                </a:solidFill>
              </a:rPr>
              <a:t>    </a:t>
            </a:r>
            <a:r>
              <a:rPr lang="en-US" b="1" dirty="0" smtClean="0">
                <a:solidFill>
                  <a:srgbClr val="00487E"/>
                </a:solidFill>
                <a:latin typeface="Courier New" pitchFamily="49" charset="0"/>
                <a:cs typeface="Courier New" pitchFamily="49" charset="0"/>
              </a:rPr>
              <a:t>if (Boolean Expression) </a:t>
            </a:r>
            <a:r>
              <a:rPr lang="en-US" b="1" dirty="0" smtClean="0">
                <a:solidFill>
                  <a:srgbClr val="00487E"/>
                </a:solidFill>
                <a:latin typeface="Courier New" pitchFamily="49" charset="0"/>
                <a:cs typeface="Courier New" pitchFamily="49" charset="0"/>
              </a:rPr>
              <a:t>{</a:t>
            </a:r>
            <a:endParaRPr lang="en-US" b="1" dirty="0" smtClean="0">
              <a:solidFill>
                <a:srgbClr val="00487E"/>
              </a:solidFill>
              <a:latin typeface="Courier New" pitchFamily="49" charset="0"/>
              <a:cs typeface="Courier New" pitchFamily="49" charset="0"/>
            </a:endParaRPr>
          </a:p>
          <a:p>
            <a:pPr lvl="1" eaLnBrk="1" hangingPunct="1">
              <a:lnSpc>
                <a:spcPct val="90000"/>
              </a:lnSpc>
              <a:buFont typeface="Wingdings" pitchFamily="2" charset="2"/>
              <a:buNone/>
            </a:pPr>
            <a:r>
              <a:rPr lang="en-US" b="1" dirty="0" smtClean="0">
                <a:solidFill>
                  <a:srgbClr val="00487E"/>
                </a:solidFill>
                <a:latin typeface="Courier New" pitchFamily="49" charset="0"/>
                <a:cs typeface="Courier New" pitchFamily="49" charset="0"/>
              </a:rPr>
              <a:t>          statement1;</a:t>
            </a:r>
          </a:p>
          <a:p>
            <a:pPr lvl="1" eaLnBrk="1" hangingPunct="1">
              <a:lnSpc>
                <a:spcPct val="90000"/>
              </a:lnSpc>
              <a:buFont typeface="Wingdings" pitchFamily="2" charset="2"/>
              <a:buNone/>
            </a:pPr>
            <a:r>
              <a:rPr lang="en-US" b="1" dirty="0" smtClean="0">
                <a:solidFill>
                  <a:srgbClr val="00487E"/>
                </a:solidFill>
                <a:latin typeface="Courier New" pitchFamily="49" charset="0"/>
                <a:cs typeface="Courier New" pitchFamily="49" charset="0"/>
              </a:rPr>
              <a:t>          statement2;</a:t>
            </a:r>
          </a:p>
          <a:p>
            <a:pPr lvl="1" eaLnBrk="1" hangingPunct="1">
              <a:lnSpc>
                <a:spcPct val="50000"/>
              </a:lnSpc>
              <a:spcBef>
                <a:spcPct val="0"/>
              </a:spcBef>
              <a:buFont typeface="Wingdings" pitchFamily="2" charset="2"/>
              <a:buNone/>
            </a:pPr>
            <a:r>
              <a:rPr lang="en-US" b="1" dirty="0" smtClean="0">
                <a:solidFill>
                  <a:srgbClr val="00487E"/>
                </a:solidFill>
                <a:latin typeface="Courier New" pitchFamily="49" charset="0"/>
                <a:cs typeface="Courier New" pitchFamily="49" charset="0"/>
              </a:rPr>
              <a:t>          ...</a:t>
            </a:r>
          </a:p>
          <a:p>
            <a:pPr lvl="1" eaLnBrk="1" hangingPunct="1">
              <a:lnSpc>
                <a:spcPct val="50000"/>
              </a:lnSpc>
              <a:spcBef>
                <a:spcPct val="0"/>
              </a:spcBef>
              <a:buFont typeface="Wingdings" pitchFamily="2" charset="2"/>
              <a:buNone/>
            </a:pPr>
            <a:r>
              <a:rPr lang="en-US" b="1" dirty="0" smtClean="0">
                <a:solidFill>
                  <a:srgbClr val="00487E"/>
                </a:solidFill>
                <a:latin typeface="Courier New" pitchFamily="49" charset="0"/>
                <a:cs typeface="Courier New" pitchFamily="49" charset="0"/>
              </a:rPr>
              <a:t>  </a:t>
            </a:r>
            <a:r>
              <a:rPr lang="en-US" b="1" dirty="0" smtClean="0">
                <a:solidFill>
                  <a:srgbClr val="00487E"/>
                </a:solidFill>
                <a:latin typeface="Courier New" pitchFamily="49" charset="0"/>
                <a:cs typeface="Courier New" pitchFamily="49" charset="0"/>
              </a:rPr>
              <a:t>}</a:t>
            </a:r>
            <a:endParaRPr lang="en-US" b="1" dirty="0" smtClean="0">
              <a:solidFill>
                <a:srgbClr val="00487E"/>
              </a:solidFill>
              <a:latin typeface="Courier New" pitchFamily="49" charset="0"/>
              <a:cs typeface="Courier New" pitchFamily="49" charset="0"/>
            </a:endParaRP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417638"/>
            <a:ext cx="7134225" cy="413385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66800" y="5638800"/>
            <a:ext cx="7260336" cy="646331"/>
          </a:xfrm>
          <a:prstGeom prst="rect">
            <a:avLst/>
          </a:prstGeom>
          <a:noFill/>
          <a:ln>
            <a:solidFill>
              <a:schemeClr val="bg1">
                <a:lumMod val="50000"/>
              </a:schemeClr>
            </a:solidFill>
          </a:ln>
        </p:spPr>
        <p:txBody>
          <a:bodyPr wrap="square" rtlCol="0">
            <a:spAutoFit/>
          </a:bodyPr>
          <a:lstStyle/>
          <a:p>
            <a:r>
              <a:rPr lang="en-US" dirty="0" err="1" smtClean="0">
                <a:latin typeface="Courier New" charset="0"/>
                <a:ea typeface="Courier New" charset="0"/>
                <a:cs typeface="Courier New" charset="0"/>
              </a:rPr>
              <a:t>passing.c</a:t>
            </a:r>
            <a:r>
              <a:rPr lang="en-US" dirty="0" smtClean="0">
                <a:latin typeface="Courier New" charset="0"/>
                <a:ea typeface="Courier New" charset="0"/>
                <a:cs typeface="Courier New" charset="0"/>
              </a:rPr>
              <a:t> </a:t>
            </a:r>
            <a:r>
              <a:rPr lang="en-US" dirty="0"/>
              <a:t>using redirect with </a:t>
            </a:r>
            <a:r>
              <a:rPr lang="en-US" dirty="0">
                <a:latin typeface="Courier New" charset="0"/>
                <a:ea typeface="Courier New" charset="0"/>
                <a:cs typeface="Courier New" charset="0"/>
              </a:rPr>
              <a:t>input3.txt</a:t>
            </a:r>
            <a:r>
              <a:rPr lang="en-US" dirty="0">
                <a:ea typeface="Courier New" charset="0"/>
                <a:cs typeface="Courier New" charset="0"/>
              </a:rPr>
              <a:t>,</a:t>
            </a:r>
            <a:r>
              <a:rPr lang="en-US" dirty="0">
                <a:latin typeface="Courier New" charset="0"/>
                <a:ea typeface="Courier New" charset="0"/>
                <a:cs typeface="Courier New" charset="0"/>
              </a:rPr>
              <a:t> input4.txt</a:t>
            </a:r>
            <a:r>
              <a:rPr lang="en-US" dirty="0">
                <a:ea typeface="Courier New" charset="0"/>
                <a:cs typeface="Courier New" charset="0"/>
              </a:rPr>
              <a:t>, or</a:t>
            </a:r>
            <a:r>
              <a:rPr lang="en-US" dirty="0">
                <a:latin typeface="Courier New" charset="0"/>
                <a:ea typeface="Courier New" charset="0"/>
                <a:cs typeface="Courier New" charset="0"/>
              </a:rPr>
              <a:t> </a:t>
            </a:r>
          </a:p>
          <a:p>
            <a:r>
              <a:rPr lang="en-US" dirty="0">
                <a:ea typeface="Courier New" charset="0"/>
                <a:cs typeface="Courier New" charset="0"/>
              </a:rPr>
              <a:t>                                                            </a:t>
            </a:r>
            <a:r>
              <a:rPr lang="en-US" dirty="0" smtClean="0">
                <a:latin typeface="Courier New" charset="0"/>
                <a:ea typeface="Courier New" charset="0"/>
                <a:cs typeface="Courier New" charset="0"/>
              </a:rPr>
              <a:t>input5.txt</a:t>
            </a:r>
            <a:endParaRPr lang="en-US" dirty="0">
              <a:latin typeface="Courier New" charset="0"/>
              <a:ea typeface="Courier New" charset="0"/>
              <a:cs typeface="Courier New" charset="0"/>
            </a:endParaRPr>
          </a:p>
        </p:txBody>
      </p:sp>
    </p:spTree>
    <p:extLst>
      <p:ext uri="{BB962C8B-B14F-4D97-AF65-F5344CB8AC3E}">
        <p14:creationId xmlns:p14="http://schemas.microsoft.com/office/powerpoint/2010/main" val="12821808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6"/>
          <p:cNvSpPr>
            <a:spLocks noGrp="1" noChangeArrowheads="1"/>
          </p:cNvSpPr>
          <p:nvPr>
            <p:ph type="title"/>
          </p:nvPr>
        </p:nvSpPr>
        <p:spPr>
          <a:xfrm>
            <a:off x="1066800" y="411444"/>
            <a:ext cx="7793037" cy="914400"/>
          </a:xfrm>
        </p:spPr>
        <p:txBody>
          <a:bodyPr/>
          <a:lstStyle/>
          <a:p>
            <a:pPr eaLnBrk="1" hangingPunct="1"/>
            <a:r>
              <a:rPr lang="en-US" noProof="1" smtClean="0"/>
              <a:t>Another </a:t>
            </a:r>
            <a:r>
              <a:rPr lang="en-US" sz="3200" i="1" noProof="1" smtClean="0">
                <a:latin typeface="Courier New" pitchFamily="49" charset="0"/>
              </a:rPr>
              <a:t>if</a:t>
            </a:r>
            <a:r>
              <a:rPr lang="en-US" sz="3200" noProof="1" smtClean="0">
                <a:latin typeface="Courier New" pitchFamily="49" charset="0"/>
              </a:rPr>
              <a:t> </a:t>
            </a:r>
            <a:r>
              <a:rPr lang="en-US" noProof="1" smtClean="0"/>
              <a:t>Statement Example</a:t>
            </a:r>
            <a:endParaRPr lang="en-US" dirty="0" smtClean="0"/>
          </a:p>
        </p:txBody>
      </p:sp>
      <p:sp>
        <p:nvSpPr>
          <p:cNvPr id="9220" name="Rectangle 1027"/>
          <p:cNvSpPr>
            <a:spLocks noGrp="1" noChangeArrowheads="1"/>
          </p:cNvSpPr>
          <p:nvPr>
            <p:ph type="body" idx="1"/>
          </p:nvPr>
        </p:nvSpPr>
        <p:spPr>
          <a:xfrm>
            <a:off x="1066800" y="1981200"/>
            <a:ext cx="7543800" cy="3810000"/>
          </a:xfrm>
        </p:spPr>
        <p:txBody>
          <a:bodyPr>
            <a:normAutofit/>
          </a:bodyPr>
          <a:lstStyle/>
          <a:p>
            <a:pPr marL="0" indent="0">
              <a:buNone/>
            </a:pPr>
            <a:r>
              <a:rPr lang="en-US" dirty="0" err="1" smtClean="0">
                <a:solidFill>
                  <a:srgbClr val="0070C0"/>
                </a:solidFill>
                <a:latin typeface="Courier New" charset="0"/>
                <a:ea typeface="Courier New" charset="0"/>
                <a:cs typeface="Courier New" charset="0"/>
              </a:rPr>
              <a:t>int</a:t>
            </a:r>
            <a:r>
              <a:rPr lang="en-US" dirty="0" smtClean="0">
                <a:latin typeface="Courier New" charset="0"/>
                <a:ea typeface="Courier New" charset="0"/>
                <a:cs typeface="Courier New" charset="0"/>
              </a:rPr>
              <a:t> </a:t>
            </a:r>
            <a:r>
              <a:rPr lang="en-US" dirty="0">
                <a:latin typeface="Courier New" charset="0"/>
                <a:ea typeface="Courier New" charset="0"/>
                <a:cs typeface="Courier New" charset="0"/>
              </a:rPr>
              <a:t>age</a:t>
            </a:r>
            <a:r>
              <a:rPr lang="en-US" dirty="0" smtClean="0">
                <a:latin typeface="Courier New" charset="0"/>
                <a:ea typeface="Courier New" charset="0"/>
                <a:cs typeface="Courier New" charset="0"/>
              </a:rPr>
              <a:t>;</a:t>
            </a:r>
          </a:p>
          <a:p>
            <a:pPr marL="0" indent="0">
              <a:buNone/>
            </a:pPr>
            <a:r>
              <a:rPr lang="en-US" dirty="0" err="1">
                <a:latin typeface="Courier New" charset="0"/>
                <a:ea typeface="Courier New" charset="0"/>
                <a:cs typeface="Courier New" charset="0"/>
              </a:rPr>
              <a:t>s</a:t>
            </a:r>
            <a:r>
              <a:rPr lang="en-US" dirty="0" err="1" smtClean="0">
                <a:latin typeface="Courier New" charset="0"/>
                <a:ea typeface="Courier New" charset="0"/>
                <a:cs typeface="Courier New" charset="0"/>
              </a:rPr>
              <a:t>canf</a:t>
            </a:r>
            <a:r>
              <a:rPr lang="en-US" dirty="0" smtClean="0">
                <a:latin typeface="Courier New" charset="0"/>
                <a:ea typeface="Courier New" charset="0"/>
                <a:cs typeface="Courier New" charset="0"/>
              </a:rPr>
              <a:t>(</a:t>
            </a:r>
            <a:r>
              <a:rPr lang="en-US" dirty="0" smtClean="0">
                <a:solidFill>
                  <a:srgbClr val="C00000"/>
                </a:solidFill>
                <a:latin typeface="Courier New" charset="0"/>
                <a:ea typeface="Courier New" charset="0"/>
                <a:cs typeface="Courier New" charset="0"/>
              </a:rPr>
              <a:t>“%d”</a:t>
            </a:r>
            <a:r>
              <a:rPr lang="en-US" dirty="0" smtClean="0">
                <a:latin typeface="Courier New" charset="0"/>
                <a:ea typeface="Courier New" charset="0"/>
                <a:cs typeface="Courier New" charset="0"/>
              </a:rPr>
              <a:t>, &amp;age); </a:t>
            </a:r>
            <a:endParaRPr lang="en-US" dirty="0">
              <a:latin typeface="Courier New" charset="0"/>
              <a:ea typeface="Courier New" charset="0"/>
              <a:cs typeface="Courier New" charset="0"/>
            </a:endParaRPr>
          </a:p>
          <a:p>
            <a:pPr marL="0" indent="0">
              <a:buNone/>
            </a:pPr>
            <a:r>
              <a:rPr lang="en-US" dirty="0" smtClean="0">
                <a:solidFill>
                  <a:srgbClr val="0070C0"/>
                </a:solidFill>
                <a:latin typeface="Courier New" charset="0"/>
                <a:ea typeface="Courier New" charset="0"/>
                <a:cs typeface="Courier New" charset="0"/>
              </a:rPr>
              <a:t>if</a:t>
            </a:r>
            <a:r>
              <a:rPr lang="en-US" dirty="0" smtClean="0">
                <a:latin typeface="Courier New" charset="0"/>
                <a:ea typeface="Courier New" charset="0"/>
                <a:cs typeface="Courier New" charset="0"/>
              </a:rPr>
              <a:t> </a:t>
            </a:r>
            <a:r>
              <a:rPr lang="en-US" dirty="0">
                <a:latin typeface="Courier New" charset="0"/>
                <a:ea typeface="Courier New" charset="0"/>
                <a:cs typeface="Courier New" charset="0"/>
              </a:rPr>
              <a:t>((age &gt;= 13) &amp;&amp; (age &lt;= 19)) { </a:t>
            </a:r>
          </a:p>
          <a:p>
            <a:pPr marL="0" indent="0">
              <a:buNone/>
            </a:pPr>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printf</a:t>
            </a:r>
            <a:r>
              <a:rPr lang="en-US" dirty="0">
                <a:latin typeface="Courier New" charset="0"/>
                <a:ea typeface="Courier New" charset="0"/>
                <a:cs typeface="Courier New" charset="0"/>
              </a:rPr>
              <a:t>("You are a teenager\n"); </a:t>
            </a:r>
          </a:p>
          <a:p>
            <a:pPr marL="0" indent="0">
              <a:buNone/>
            </a:pPr>
            <a:r>
              <a:rPr lang="en-US" dirty="0" smtClean="0">
                <a:latin typeface="Courier New" charset="0"/>
                <a:ea typeface="Courier New" charset="0"/>
                <a:cs typeface="Courier New" charset="0"/>
              </a:rPr>
              <a:t>}  </a:t>
            </a:r>
            <a:endParaRPr lang="en-US" dirty="0">
              <a:latin typeface="Courier New" charset="0"/>
              <a:ea typeface="Courier New" charset="0"/>
              <a:cs typeface="Courier New" charset="0"/>
            </a:endParaRPr>
          </a:p>
          <a:p>
            <a:pPr marL="0" indent="0">
              <a:buNone/>
            </a:pPr>
            <a:r>
              <a:rPr lang="en-US" dirty="0">
                <a:latin typeface="Courier New" charset="0"/>
                <a:ea typeface="Courier New" charset="0"/>
                <a:cs typeface="Courier New" charset="0"/>
              </a:rPr>
              <a:t>     </a:t>
            </a:r>
          </a:p>
        </p:txBody>
      </p:sp>
    </p:spTree>
    <p:extLst>
      <p:ext uri="{BB962C8B-B14F-4D97-AF65-F5344CB8AC3E}">
        <p14:creationId xmlns:p14="http://schemas.microsoft.com/office/powerpoint/2010/main" val="118161970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0"/>
          <p:cNvSpPr>
            <a:spLocks noGrp="1" noChangeArrowheads="1"/>
          </p:cNvSpPr>
          <p:nvPr>
            <p:ph type="title"/>
          </p:nvPr>
        </p:nvSpPr>
        <p:spPr>
          <a:xfrm>
            <a:off x="1287463" y="685800"/>
            <a:ext cx="7246937" cy="709613"/>
          </a:xfrm>
        </p:spPr>
        <p:txBody>
          <a:bodyPr/>
          <a:lstStyle/>
          <a:p>
            <a:pPr eaLnBrk="1" hangingPunct="1"/>
            <a:r>
              <a:rPr lang="en-US" sz="3200" noProof="1" smtClean="0"/>
              <a:t>The </a:t>
            </a:r>
            <a:r>
              <a:rPr lang="en-US" sz="3200" noProof="1" smtClean="0">
                <a:latin typeface="Courier New" pitchFamily="49" charset="0"/>
              </a:rPr>
              <a:t>if-else</a:t>
            </a:r>
            <a:r>
              <a:rPr lang="en-US" sz="3200" noProof="1" smtClean="0"/>
              <a:t> Selection Structure</a:t>
            </a:r>
            <a:endParaRPr lang="en-US" sz="3200" dirty="0" smtClean="0"/>
          </a:p>
        </p:txBody>
      </p:sp>
      <p:sp>
        <p:nvSpPr>
          <p:cNvPr id="10244" name="Rectangle 41"/>
          <p:cNvSpPr>
            <a:spLocks noGrp="1" noChangeArrowheads="1"/>
          </p:cNvSpPr>
          <p:nvPr>
            <p:ph type="body" idx="1"/>
          </p:nvPr>
        </p:nvSpPr>
        <p:spPr>
          <a:xfrm>
            <a:off x="1143000" y="1905000"/>
            <a:ext cx="7315200" cy="4724400"/>
          </a:xfrm>
        </p:spPr>
        <p:txBody>
          <a:bodyPr/>
          <a:lstStyle/>
          <a:p>
            <a:pPr eaLnBrk="1" hangingPunct="1">
              <a:lnSpc>
                <a:spcPct val="90000"/>
              </a:lnSpc>
            </a:pPr>
            <a:r>
              <a:rPr lang="en-US" i="1" dirty="0" smtClean="0">
                <a:latin typeface="Courier New" pitchFamily="49" charset="0"/>
              </a:rPr>
              <a:t>if</a:t>
            </a:r>
          </a:p>
          <a:p>
            <a:pPr lvl="1" eaLnBrk="1" hangingPunct="1">
              <a:lnSpc>
                <a:spcPct val="90000"/>
              </a:lnSpc>
            </a:pPr>
            <a:r>
              <a:rPr lang="en-US" dirty="0" smtClean="0"/>
              <a:t>Only performs an action if the condition is true</a:t>
            </a:r>
          </a:p>
          <a:p>
            <a:pPr eaLnBrk="1" hangingPunct="1">
              <a:lnSpc>
                <a:spcPct val="90000"/>
              </a:lnSpc>
            </a:pPr>
            <a:endParaRPr lang="en-US" i="1" dirty="0" smtClean="0">
              <a:latin typeface="Courier New" pitchFamily="49" charset="0"/>
            </a:endParaRPr>
          </a:p>
          <a:p>
            <a:pPr eaLnBrk="1" hangingPunct="1">
              <a:lnSpc>
                <a:spcPct val="90000"/>
              </a:lnSpc>
            </a:pPr>
            <a:r>
              <a:rPr lang="en-US" i="1" dirty="0" smtClean="0">
                <a:latin typeface="Courier New" pitchFamily="49" charset="0"/>
              </a:rPr>
              <a:t>if-else</a:t>
            </a:r>
          </a:p>
          <a:p>
            <a:pPr lvl="1" eaLnBrk="1" hangingPunct="1">
              <a:lnSpc>
                <a:spcPct val="90000"/>
              </a:lnSpc>
            </a:pPr>
            <a:r>
              <a:rPr lang="en-US" dirty="0" smtClean="0"/>
              <a:t>A different action is performed when condition is true and when condition is false</a:t>
            </a:r>
          </a:p>
        </p:txBody>
      </p:sp>
      <p:sp>
        <p:nvSpPr>
          <p:cNvPr id="10245" name="Rectangle 31"/>
          <p:cNvSpPr>
            <a:spLocks noChangeArrowheads="1"/>
          </p:cNvSpPr>
          <p:nvPr/>
        </p:nvSpPr>
        <p:spPr bwMode="auto">
          <a:xfrm>
            <a:off x="0" y="1622425"/>
            <a:ext cx="5521325" cy="1851025"/>
          </a:xfrm>
          <a:prstGeom prst="rect">
            <a:avLst/>
          </a:prstGeom>
          <a:noFill/>
          <a:ln w="9525">
            <a:noFill/>
            <a:miter lim="800000"/>
            <a:headEnd/>
            <a:tailEnd/>
          </a:ln>
        </p:spPr>
        <p:txBody>
          <a:bodyPr>
            <a:spAutoFit/>
          </a:bodyPr>
          <a:lstStyle/>
          <a:p>
            <a:endParaRPr lang="en-US"/>
          </a:p>
        </p:txBody>
      </p:sp>
      <p:sp>
        <p:nvSpPr>
          <p:cNvPr id="10246" name="Rectangle 37"/>
          <p:cNvSpPr>
            <a:spLocks noChangeArrowheads="1"/>
          </p:cNvSpPr>
          <p:nvPr/>
        </p:nvSpPr>
        <p:spPr bwMode="auto">
          <a:xfrm>
            <a:off x="0" y="3433763"/>
            <a:ext cx="5521325" cy="639762"/>
          </a:xfrm>
          <a:prstGeom prst="rect">
            <a:avLst/>
          </a:prstGeom>
          <a:noFill/>
          <a:ln w="9525">
            <a:noFill/>
            <a:miter lim="800000"/>
            <a:headEnd/>
            <a:tailEnd/>
          </a:ln>
        </p:spPr>
        <p:txBody>
          <a:bodyPr>
            <a:spAutoFit/>
          </a:bodyPr>
          <a:lstStyle/>
          <a:p>
            <a:pPr eaLnBrk="1" hangingPunct="1"/>
            <a:r>
              <a:rPr lang="en-US" sz="1200">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sp>
        <p:nvSpPr>
          <p:cNvPr id="10247" name="Rectangle 38"/>
          <p:cNvSpPr>
            <a:spLocks noChangeArrowheads="1"/>
          </p:cNvSpPr>
          <p:nvPr/>
        </p:nvSpPr>
        <p:spPr bwMode="auto">
          <a:xfrm>
            <a:off x="0" y="3473450"/>
            <a:ext cx="9144000" cy="669925"/>
          </a:xfrm>
          <a:prstGeom prst="rect">
            <a:avLst/>
          </a:prstGeom>
          <a:noFill/>
          <a:ln w="9525">
            <a:noFill/>
            <a:miter lim="800000"/>
            <a:headEnd/>
            <a:tailEnd/>
          </a:ln>
        </p:spPr>
        <p:txBody>
          <a:bodyPr>
            <a:spAutoFit/>
          </a:bodyPr>
          <a:lstStyle/>
          <a:p>
            <a:pPr eaLnBrk="1" hangingPunct="1"/>
            <a:r>
              <a:rPr lang="en-US" sz="1400">
                <a:latin typeface="Times New Roman" pitchFamily="18" charset="0"/>
                <a:cs typeface="Times New Roman" pitchFamily="18" charset="0"/>
              </a:rPr>
              <a:t/>
            </a:r>
            <a:br>
              <a:rPr lang="en-US" sz="1400">
                <a:latin typeface="Times New Roman" pitchFamily="18" charset="0"/>
                <a:cs typeface="Times New Roman" pitchFamily="18" charset="0"/>
              </a:rPr>
            </a:br>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287463" y="685800"/>
            <a:ext cx="6973887" cy="644525"/>
          </a:xfrm>
        </p:spPr>
        <p:txBody>
          <a:bodyPr>
            <a:normAutofit fontScale="90000"/>
          </a:bodyPr>
          <a:lstStyle/>
          <a:p>
            <a:pPr eaLnBrk="1" hangingPunct="1"/>
            <a:r>
              <a:rPr lang="en-US" i="1" smtClean="0">
                <a:latin typeface="Courier New" pitchFamily="49" charset="0"/>
                <a:cs typeface="Courier New" pitchFamily="49" charset="0"/>
              </a:rPr>
              <a:t>if-else</a:t>
            </a:r>
            <a:r>
              <a:rPr lang="en-US" smtClean="0"/>
              <a:t> Selection Structure</a:t>
            </a:r>
          </a:p>
        </p:txBody>
      </p:sp>
      <p:sp>
        <p:nvSpPr>
          <p:cNvPr id="11268" name="AutoShape 4"/>
          <p:cNvSpPr>
            <a:spLocks noChangeArrowheads="1"/>
          </p:cNvSpPr>
          <p:nvPr/>
        </p:nvSpPr>
        <p:spPr bwMode="auto">
          <a:xfrm>
            <a:off x="3505200" y="2667000"/>
            <a:ext cx="1905000" cy="1524000"/>
          </a:xfrm>
          <a:prstGeom prst="diamond">
            <a:avLst/>
          </a:prstGeom>
          <a:solidFill>
            <a:srgbClr val="FFFF66"/>
          </a:solidFill>
          <a:ln w="9525">
            <a:solidFill>
              <a:schemeClr val="tx1"/>
            </a:solidFill>
            <a:miter lim="800000"/>
            <a:headEnd/>
            <a:tailEnd/>
          </a:ln>
        </p:spPr>
        <p:txBody>
          <a:bodyPr wrap="none" anchor="ctr"/>
          <a:lstStyle/>
          <a:p>
            <a:pPr algn="ctr">
              <a:spcBef>
                <a:spcPct val="50000"/>
              </a:spcBef>
            </a:pPr>
            <a:endParaRPr lang="en-US" sz="1200" b="1">
              <a:solidFill>
                <a:srgbClr val="000000"/>
              </a:solidFill>
              <a:latin typeface="Times New Roman" pitchFamily="18" charset="0"/>
              <a:cs typeface="Times New Roman" pitchFamily="18" charset="0"/>
            </a:endParaRPr>
          </a:p>
        </p:txBody>
      </p:sp>
      <p:sp>
        <p:nvSpPr>
          <p:cNvPr id="11269" name="Line 5"/>
          <p:cNvSpPr>
            <a:spLocks noChangeShapeType="1"/>
          </p:cNvSpPr>
          <p:nvPr/>
        </p:nvSpPr>
        <p:spPr bwMode="auto">
          <a:xfrm>
            <a:off x="4470399" y="1981200"/>
            <a:ext cx="0" cy="685800"/>
          </a:xfrm>
          <a:prstGeom prst="line">
            <a:avLst/>
          </a:prstGeom>
          <a:noFill/>
          <a:ln w="9525">
            <a:solidFill>
              <a:schemeClr val="tx1"/>
            </a:solidFill>
            <a:round/>
            <a:headEnd/>
            <a:tailEnd type="triangle" w="med" len="med"/>
          </a:ln>
        </p:spPr>
        <p:txBody>
          <a:bodyPr wrap="none" anchor="ctr"/>
          <a:lstStyle/>
          <a:p>
            <a:endParaRPr lang="en-US"/>
          </a:p>
        </p:txBody>
      </p:sp>
      <p:sp>
        <p:nvSpPr>
          <p:cNvPr id="11270" name="Line 6"/>
          <p:cNvSpPr>
            <a:spLocks noChangeShapeType="1"/>
          </p:cNvSpPr>
          <p:nvPr/>
        </p:nvSpPr>
        <p:spPr bwMode="auto">
          <a:xfrm>
            <a:off x="5410200" y="3429000"/>
            <a:ext cx="990600" cy="0"/>
          </a:xfrm>
          <a:prstGeom prst="line">
            <a:avLst/>
          </a:prstGeom>
          <a:noFill/>
          <a:ln w="9525">
            <a:solidFill>
              <a:schemeClr val="tx1"/>
            </a:solidFill>
            <a:round/>
            <a:headEnd/>
            <a:tailEnd/>
          </a:ln>
        </p:spPr>
        <p:txBody>
          <a:bodyPr wrap="none" anchor="ctr"/>
          <a:lstStyle/>
          <a:p>
            <a:endParaRPr lang="en-US"/>
          </a:p>
        </p:txBody>
      </p:sp>
      <p:sp>
        <p:nvSpPr>
          <p:cNvPr id="11271" name="Line 7"/>
          <p:cNvSpPr>
            <a:spLocks noChangeShapeType="1"/>
          </p:cNvSpPr>
          <p:nvPr/>
        </p:nvSpPr>
        <p:spPr bwMode="auto">
          <a:xfrm flipH="1">
            <a:off x="4495800" y="5257800"/>
            <a:ext cx="1905000" cy="0"/>
          </a:xfrm>
          <a:prstGeom prst="line">
            <a:avLst/>
          </a:prstGeom>
          <a:noFill/>
          <a:ln w="9525">
            <a:solidFill>
              <a:schemeClr val="tx1"/>
            </a:solidFill>
            <a:round/>
            <a:headEnd/>
            <a:tailEnd type="triangle" w="med" len="med"/>
          </a:ln>
        </p:spPr>
        <p:txBody>
          <a:bodyPr wrap="none" anchor="ctr"/>
          <a:lstStyle/>
          <a:p>
            <a:endParaRPr lang="en-US"/>
          </a:p>
        </p:txBody>
      </p:sp>
      <p:sp>
        <p:nvSpPr>
          <p:cNvPr id="11272" name="AutoShape 8"/>
          <p:cNvSpPr>
            <a:spLocks noChangeArrowheads="1"/>
          </p:cNvSpPr>
          <p:nvPr/>
        </p:nvSpPr>
        <p:spPr bwMode="auto">
          <a:xfrm>
            <a:off x="1371600" y="4038600"/>
            <a:ext cx="2057400" cy="685800"/>
          </a:xfrm>
          <a:prstGeom prst="roundRect">
            <a:avLst>
              <a:gd name="adj" fmla="val 16667"/>
            </a:avLst>
          </a:prstGeom>
          <a:solidFill>
            <a:srgbClr val="CCCCFF"/>
          </a:solidFill>
          <a:ln w="9525">
            <a:solidFill>
              <a:schemeClr val="tx1"/>
            </a:solidFill>
            <a:round/>
            <a:headEnd/>
            <a:tailEnd/>
          </a:ln>
        </p:spPr>
        <p:txBody>
          <a:bodyPr wrap="none" anchor="ctr"/>
          <a:lstStyle/>
          <a:p>
            <a:endParaRPr lang="en-US"/>
          </a:p>
        </p:txBody>
      </p:sp>
      <p:sp>
        <p:nvSpPr>
          <p:cNvPr id="11273" name="Line 9"/>
          <p:cNvSpPr>
            <a:spLocks noChangeShapeType="1"/>
          </p:cNvSpPr>
          <p:nvPr/>
        </p:nvSpPr>
        <p:spPr bwMode="auto">
          <a:xfrm>
            <a:off x="6400800" y="3429000"/>
            <a:ext cx="0" cy="609600"/>
          </a:xfrm>
          <a:prstGeom prst="line">
            <a:avLst/>
          </a:prstGeom>
          <a:noFill/>
          <a:ln w="9525">
            <a:solidFill>
              <a:schemeClr val="tx1"/>
            </a:solidFill>
            <a:round/>
            <a:headEnd/>
            <a:tailEnd/>
          </a:ln>
        </p:spPr>
        <p:txBody>
          <a:bodyPr wrap="none" anchor="ctr"/>
          <a:lstStyle/>
          <a:p>
            <a:endParaRPr lang="en-US"/>
          </a:p>
        </p:txBody>
      </p:sp>
      <p:sp>
        <p:nvSpPr>
          <p:cNvPr id="11274" name="Line 10"/>
          <p:cNvSpPr>
            <a:spLocks noChangeShapeType="1"/>
          </p:cNvSpPr>
          <p:nvPr/>
        </p:nvSpPr>
        <p:spPr bwMode="auto">
          <a:xfrm>
            <a:off x="6400800" y="4495800"/>
            <a:ext cx="0" cy="762000"/>
          </a:xfrm>
          <a:prstGeom prst="line">
            <a:avLst/>
          </a:prstGeom>
          <a:noFill/>
          <a:ln w="9525">
            <a:solidFill>
              <a:schemeClr val="tx1"/>
            </a:solidFill>
            <a:round/>
            <a:headEnd/>
            <a:tailEnd/>
          </a:ln>
        </p:spPr>
        <p:txBody>
          <a:bodyPr wrap="none" anchor="ctr"/>
          <a:lstStyle/>
          <a:p>
            <a:endParaRPr lang="en-US"/>
          </a:p>
        </p:txBody>
      </p:sp>
      <p:sp>
        <p:nvSpPr>
          <p:cNvPr id="11278" name="Text Box 15"/>
          <p:cNvSpPr txBox="1">
            <a:spLocks noChangeArrowheads="1"/>
          </p:cNvSpPr>
          <p:nvPr/>
        </p:nvSpPr>
        <p:spPr bwMode="auto">
          <a:xfrm>
            <a:off x="2743200" y="2895600"/>
            <a:ext cx="710451" cy="369332"/>
          </a:xfrm>
          <a:prstGeom prst="rect">
            <a:avLst/>
          </a:prstGeom>
          <a:noFill/>
          <a:ln w="9525">
            <a:noFill/>
            <a:miter lim="800000"/>
            <a:headEnd/>
            <a:tailEnd/>
          </a:ln>
        </p:spPr>
        <p:txBody>
          <a:bodyPr wrap="none">
            <a:spAutoFit/>
          </a:bodyPr>
          <a:lstStyle/>
          <a:p>
            <a:pPr eaLnBrk="1" hangingPunct="1">
              <a:spcBef>
                <a:spcPct val="50000"/>
              </a:spcBef>
            </a:pPr>
            <a:r>
              <a:rPr lang="en-US" b="1" dirty="0">
                <a:latin typeface="Arial" charset="0"/>
              </a:rPr>
              <a:t>false</a:t>
            </a:r>
          </a:p>
        </p:txBody>
      </p:sp>
      <p:sp>
        <p:nvSpPr>
          <p:cNvPr id="11279" name="Text Box 16"/>
          <p:cNvSpPr txBox="1">
            <a:spLocks noChangeArrowheads="1"/>
          </p:cNvSpPr>
          <p:nvPr/>
        </p:nvSpPr>
        <p:spPr bwMode="auto">
          <a:xfrm>
            <a:off x="5410200" y="2895600"/>
            <a:ext cx="828675" cy="369332"/>
          </a:xfrm>
          <a:prstGeom prst="rect">
            <a:avLst/>
          </a:prstGeom>
          <a:noFill/>
          <a:ln w="9525">
            <a:noFill/>
            <a:miter lim="800000"/>
            <a:headEnd/>
            <a:tailEnd/>
          </a:ln>
        </p:spPr>
        <p:txBody>
          <a:bodyPr>
            <a:spAutoFit/>
          </a:bodyPr>
          <a:lstStyle/>
          <a:p>
            <a:pPr eaLnBrk="1" hangingPunct="1"/>
            <a:r>
              <a:rPr lang="en-US" b="1" dirty="0">
                <a:latin typeface="Arial" charset="0"/>
              </a:rPr>
              <a:t>true</a:t>
            </a:r>
          </a:p>
        </p:txBody>
      </p:sp>
      <p:sp>
        <p:nvSpPr>
          <p:cNvPr id="11280" name="Line 17"/>
          <p:cNvSpPr>
            <a:spLocks noChangeShapeType="1"/>
          </p:cNvSpPr>
          <p:nvPr/>
        </p:nvSpPr>
        <p:spPr bwMode="auto">
          <a:xfrm>
            <a:off x="4419600" y="5410200"/>
            <a:ext cx="0" cy="666750"/>
          </a:xfrm>
          <a:prstGeom prst="line">
            <a:avLst/>
          </a:prstGeom>
          <a:noFill/>
          <a:ln w="9525">
            <a:solidFill>
              <a:schemeClr val="tx1"/>
            </a:solidFill>
            <a:round/>
            <a:headEnd/>
            <a:tailEnd type="triangle" w="med" len="med"/>
          </a:ln>
        </p:spPr>
        <p:txBody>
          <a:bodyPr wrap="none" anchor="ctr"/>
          <a:lstStyle/>
          <a:p>
            <a:endParaRPr lang="en-US"/>
          </a:p>
        </p:txBody>
      </p:sp>
      <p:sp>
        <p:nvSpPr>
          <p:cNvPr id="11281" name="Line 18"/>
          <p:cNvSpPr>
            <a:spLocks noChangeShapeType="1"/>
          </p:cNvSpPr>
          <p:nvPr/>
        </p:nvSpPr>
        <p:spPr bwMode="auto">
          <a:xfrm flipH="1">
            <a:off x="2362200" y="3429000"/>
            <a:ext cx="1143000" cy="0"/>
          </a:xfrm>
          <a:prstGeom prst="line">
            <a:avLst/>
          </a:prstGeom>
          <a:noFill/>
          <a:ln w="9525">
            <a:solidFill>
              <a:schemeClr val="tx1"/>
            </a:solidFill>
            <a:round/>
            <a:headEnd/>
            <a:tailEnd/>
          </a:ln>
        </p:spPr>
        <p:txBody>
          <a:bodyPr wrap="none" anchor="ctr"/>
          <a:lstStyle/>
          <a:p>
            <a:endParaRPr lang="en-US"/>
          </a:p>
        </p:txBody>
      </p:sp>
      <p:sp>
        <p:nvSpPr>
          <p:cNvPr id="11283" name="Line 20"/>
          <p:cNvSpPr>
            <a:spLocks noChangeShapeType="1"/>
          </p:cNvSpPr>
          <p:nvPr/>
        </p:nvSpPr>
        <p:spPr bwMode="auto">
          <a:xfrm>
            <a:off x="2362200" y="3429000"/>
            <a:ext cx="0" cy="609600"/>
          </a:xfrm>
          <a:prstGeom prst="line">
            <a:avLst/>
          </a:prstGeom>
          <a:noFill/>
          <a:ln w="9525">
            <a:solidFill>
              <a:schemeClr val="tx1"/>
            </a:solidFill>
            <a:round/>
            <a:headEnd/>
            <a:tailEnd/>
          </a:ln>
        </p:spPr>
        <p:txBody>
          <a:bodyPr wrap="none" anchor="ctr"/>
          <a:lstStyle/>
          <a:p>
            <a:endParaRPr lang="en-US"/>
          </a:p>
        </p:txBody>
      </p:sp>
      <p:sp>
        <p:nvSpPr>
          <p:cNvPr id="11284" name="Line 21"/>
          <p:cNvSpPr>
            <a:spLocks noChangeShapeType="1"/>
          </p:cNvSpPr>
          <p:nvPr/>
        </p:nvSpPr>
        <p:spPr bwMode="auto">
          <a:xfrm>
            <a:off x="2362200" y="4724400"/>
            <a:ext cx="0" cy="533400"/>
          </a:xfrm>
          <a:prstGeom prst="line">
            <a:avLst/>
          </a:prstGeom>
          <a:noFill/>
          <a:ln w="9525">
            <a:solidFill>
              <a:schemeClr val="tx1"/>
            </a:solidFill>
            <a:round/>
            <a:headEnd/>
            <a:tailEnd/>
          </a:ln>
        </p:spPr>
        <p:txBody>
          <a:bodyPr wrap="none" anchor="ctr"/>
          <a:lstStyle/>
          <a:p>
            <a:endParaRPr lang="en-US"/>
          </a:p>
        </p:txBody>
      </p:sp>
      <p:sp>
        <p:nvSpPr>
          <p:cNvPr id="11285" name="Line 22"/>
          <p:cNvSpPr>
            <a:spLocks noChangeShapeType="1"/>
          </p:cNvSpPr>
          <p:nvPr/>
        </p:nvSpPr>
        <p:spPr bwMode="auto">
          <a:xfrm>
            <a:off x="2362200" y="5257800"/>
            <a:ext cx="1981200" cy="0"/>
          </a:xfrm>
          <a:prstGeom prst="line">
            <a:avLst/>
          </a:prstGeom>
          <a:noFill/>
          <a:ln w="9525">
            <a:solidFill>
              <a:schemeClr val="tx1"/>
            </a:solidFill>
            <a:round/>
            <a:headEnd/>
            <a:tailEnd type="triangle" w="med" len="med"/>
          </a:ln>
        </p:spPr>
        <p:txBody>
          <a:bodyPr wrap="none" anchor="ctr"/>
          <a:lstStyle/>
          <a:p>
            <a:endParaRPr lang="en-US"/>
          </a:p>
        </p:txBody>
      </p:sp>
      <p:sp>
        <p:nvSpPr>
          <p:cNvPr id="11286" name="Text Box 23"/>
          <p:cNvSpPr>
            <a:spLocks noGrp="1" noChangeArrowheads="1"/>
          </p:cNvSpPr>
          <p:nvPr>
            <p:ph type="body" idx="1"/>
          </p:nvPr>
        </p:nvSpPr>
        <p:spPr>
          <a:xfrm>
            <a:off x="381000" y="1600200"/>
            <a:ext cx="2971800" cy="914400"/>
          </a:xfrm>
          <a:noFill/>
        </p:spPr>
        <p:txBody>
          <a:bodyPr/>
          <a:lstStyle/>
          <a:p>
            <a:pPr>
              <a:buNone/>
            </a:pPr>
            <a:r>
              <a:rPr lang="en-US" i="1" dirty="0" smtClean="0"/>
              <a:t> if-else </a:t>
            </a:r>
            <a:r>
              <a:rPr lang="en-US" dirty="0" smtClean="0"/>
              <a:t>statement</a:t>
            </a:r>
            <a:endParaRPr lang="en-US" i="1" dirty="0" smtClean="0">
              <a:latin typeface="Courier New" pitchFamily="49" charset="0"/>
              <a:cs typeface="Courier New" pitchFamily="49" charset="0"/>
            </a:endParaRPr>
          </a:p>
        </p:txBody>
      </p:sp>
      <p:sp>
        <p:nvSpPr>
          <p:cNvPr id="11287" name="Text Box 24"/>
          <p:cNvSpPr txBox="1">
            <a:spLocks noChangeArrowheads="1"/>
          </p:cNvSpPr>
          <p:nvPr/>
        </p:nvSpPr>
        <p:spPr bwMode="auto">
          <a:xfrm>
            <a:off x="1606580" y="4202668"/>
            <a:ext cx="1377300" cy="369332"/>
          </a:xfrm>
          <a:prstGeom prst="rect">
            <a:avLst/>
          </a:prstGeom>
          <a:noFill/>
          <a:ln w="9525">
            <a:noFill/>
            <a:miter lim="800000"/>
            <a:headEnd/>
            <a:tailEnd/>
          </a:ln>
        </p:spPr>
        <p:txBody>
          <a:bodyPr wrap="none">
            <a:spAutoFit/>
          </a:bodyPr>
          <a:lstStyle/>
          <a:p>
            <a:pPr eaLnBrk="1" hangingPunct="1"/>
            <a:r>
              <a:rPr lang="en-US" b="1" dirty="0" smtClean="0">
                <a:latin typeface="Arial" charset="0"/>
              </a:rPr>
              <a:t>false block</a:t>
            </a:r>
            <a:endParaRPr lang="en-US" b="1" dirty="0">
              <a:latin typeface="Arial" charset="0"/>
            </a:endParaRPr>
          </a:p>
        </p:txBody>
      </p:sp>
      <p:sp>
        <p:nvSpPr>
          <p:cNvPr id="11289" name="Oval 27"/>
          <p:cNvSpPr>
            <a:spLocks noChangeArrowheads="1"/>
          </p:cNvSpPr>
          <p:nvPr/>
        </p:nvSpPr>
        <p:spPr bwMode="auto">
          <a:xfrm>
            <a:off x="4343400" y="5105400"/>
            <a:ext cx="152400" cy="304800"/>
          </a:xfrm>
          <a:prstGeom prst="ellipse">
            <a:avLst/>
          </a:prstGeom>
          <a:noFill/>
          <a:ln w="9525">
            <a:solidFill>
              <a:schemeClr val="tx1"/>
            </a:solidFill>
            <a:round/>
            <a:headEnd/>
            <a:tailEnd/>
          </a:ln>
        </p:spPr>
        <p:txBody>
          <a:bodyPr wrap="none" anchor="ctr">
            <a:spAutoFit/>
          </a:bodyPr>
          <a:lstStyle/>
          <a:p>
            <a:endParaRPr lang="en-US"/>
          </a:p>
        </p:txBody>
      </p:sp>
      <p:sp>
        <p:nvSpPr>
          <p:cNvPr id="27" name="Text Box 12"/>
          <p:cNvSpPr txBox="1">
            <a:spLocks noChangeArrowheads="1"/>
          </p:cNvSpPr>
          <p:nvPr/>
        </p:nvSpPr>
        <p:spPr bwMode="auto">
          <a:xfrm>
            <a:off x="3733800" y="3048000"/>
            <a:ext cx="1428596" cy="646331"/>
          </a:xfrm>
          <a:prstGeom prst="rect">
            <a:avLst/>
          </a:prstGeom>
          <a:noFill/>
          <a:ln w="9525">
            <a:noFill/>
            <a:miter lim="800000"/>
            <a:headEnd/>
            <a:tailEnd/>
          </a:ln>
        </p:spPr>
        <p:txBody>
          <a:bodyPr wrap="none">
            <a:spAutoFit/>
          </a:bodyPr>
          <a:lstStyle/>
          <a:p>
            <a:pPr algn="ctr" eaLnBrk="1" hangingPunct="1"/>
            <a:r>
              <a:rPr lang="en-US" b="1" dirty="0" smtClean="0">
                <a:latin typeface="Arial" charset="0"/>
              </a:rPr>
              <a:t>Boolean</a:t>
            </a:r>
          </a:p>
          <a:p>
            <a:pPr algn="ctr" eaLnBrk="1" hangingPunct="1"/>
            <a:r>
              <a:rPr lang="en-US" b="1" dirty="0" smtClean="0">
                <a:latin typeface="Arial" charset="0"/>
              </a:rPr>
              <a:t>Expression</a:t>
            </a:r>
            <a:endParaRPr lang="en-US" b="1" dirty="0">
              <a:latin typeface="Arial" charset="0"/>
            </a:endParaRPr>
          </a:p>
        </p:txBody>
      </p:sp>
      <p:sp>
        <p:nvSpPr>
          <p:cNvPr id="11282" name="AutoShape 19"/>
          <p:cNvSpPr>
            <a:spLocks noChangeArrowheads="1"/>
          </p:cNvSpPr>
          <p:nvPr/>
        </p:nvSpPr>
        <p:spPr bwMode="auto">
          <a:xfrm>
            <a:off x="5486400" y="4038600"/>
            <a:ext cx="2057400" cy="685800"/>
          </a:xfrm>
          <a:prstGeom prst="roundRect">
            <a:avLst>
              <a:gd name="adj" fmla="val 16667"/>
            </a:avLst>
          </a:prstGeom>
          <a:solidFill>
            <a:srgbClr val="CCCCFF"/>
          </a:solidFill>
          <a:ln w="9525">
            <a:solidFill>
              <a:schemeClr val="tx1"/>
            </a:solidFill>
            <a:round/>
            <a:headEnd/>
            <a:tailEnd/>
          </a:ln>
        </p:spPr>
        <p:txBody>
          <a:bodyPr wrap="none" anchor="ctr"/>
          <a:lstStyle/>
          <a:p>
            <a:endParaRPr lang="en-US"/>
          </a:p>
        </p:txBody>
      </p:sp>
      <p:sp>
        <p:nvSpPr>
          <p:cNvPr id="11275" name="Text Box 11"/>
          <p:cNvSpPr txBox="1">
            <a:spLocks noChangeArrowheads="1"/>
          </p:cNvSpPr>
          <p:nvPr/>
        </p:nvSpPr>
        <p:spPr bwMode="auto">
          <a:xfrm>
            <a:off x="5837540" y="4202668"/>
            <a:ext cx="1287532" cy="369332"/>
          </a:xfrm>
          <a:prstGeom prst="rect">
            <a:avLst/>
          </a:prstGeom>
          <a:noFill/>
          <a:ln w="9525">
            <a:noFill/>
            <a:miter lim="800000"/>
            <a:headEnd/>
            <a:tailEnd/>
          </a:ln>
        </p:spPr>
        <p:txBody>
          <a:bodyPr wrap="none">
            <a:spAutoFit/>
          </a:bodyPr>
          <a:lstStyle/>
          <a:p>
            <a:pPr eaLnBrk="1" hangingPunct="1"/>
            <a:r>
              <a:rPr lang="en-US" b="1" dirty="0" smtClean="0">
                <a:latin typeface="Arial" charset="0"/>
              </a:rPr>
              <a:t>true block</a:t>
            </a:r>
            <a:endParaRPr lang="en-US" b="1" dirty="0">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noProof="1" smtClean="0"/>
              <a:t>The </a:t>
            </a:r>
            <a:r>
              <a:rPr lang="en-US" i="1" noProof="1" smtClean="0">
                <a:latin typeface="Courier New" pitchFamily="49" charset="0"/>
                <a:cs typeface="Courier New" pitchFamily="49" charset="0"/>
              </a:rPr>
              <a:t>if</a:t>
            </a:r>
            <a:r>
              <a:rPr lang="en-US" i="1" smtClean="0">
                <a:latin typeface="Courier New" pitchFamily="49" charset="0"/>
                <a:cs typeface="Courier New" pitchFamily="49" charset="0"/>
              </a:rPr>
              <a:t>-else</a:t>
            </a:r>
            <a:r>
              <a:rPr lang="en-US" noProof="1" smtClean="0"/>
              <a:t> Selection Structure</a:t>
            </a:r>
            <a:endParaRPr lang="en-US" smtClean="0"/>
          </a:p>
        </p:txBody>
      </p:sp>
      <p:sp>
        <p:nvSpPr>
          <p:cNvPr id="12292" name="Rectangle 3"/>
          <p:cNvSpPr>
            <a:spLocks noGrp="1" noChangeArrowheads="1"/>
          </p:cNvSpPr>
          <p:nvPr>
            <p:ph type="body" idx="1"/>
          </p:nvPr>
        </p:nvSpPr>
        <p:spPr>
          <a:xfrm>
            <a:off x="1143000" y="1417638"/>
            <a:ext cx="7848600" cy="5287962"/>
          </a:xfrm>
        </p:spPr>
        <p:txBody>
          <a:bodyPr>
            <a:normAutofit/>
          </a:bodyPr>
          <a:lstStyle/>
          <a:p>
            <a:pPr>
              <a:buNone/>
            </a:pPr>
            <a:r>
              <a:rPr lang="en-US" dirty="0"/>
              <a:t>General form of </a:t>
            </a:r>
            <a:r>
              <a:rPr lang="en-US" i="1" dirty="0">
                <a:latin typeface="Courier New" pitchFamily="49" charset="0"/>
                <a:cs typeface="Courier New" pitchFamily="49" charset="0"/>
              </a:rPr>
              <a:t>if-else</a:t>
            </a:r>
            <a:r>
              <a:rPr lang="en-US" dirty="0"/>
              <a:t>:</a:t>
            </a:r>
          </a:p>
          <a:p>
            <a:pPr lvl="1">
              <a:buNone/>
            </a:pPr>
            <a:r>
              <a:rPr lang="en-US" b="1" dirty="0">
                <a:solidFill>
                  <a:srgbClr val="00487E"/>
                </a:solidFill>
                <a:latin typeface="Courier New" pitchFamily="49" charset="0"/>
                <a:cs typeface="Courier New" pitchFamily="49" charset="0"/>
              </a:rPr>
              <a:t>if (expression) </a:t>
            </a:r>
            <a:r>
              <a:rPr lang="en-US" b="1" dirty="0" smtClean="0">
                <a:solidFill>
                  <a:srgbClr val="00487E"/>
                </a:solidFill>
                <a:latin typeface="Courier New" pitchFamily="49" charset="0"/>
                <a:cs typeface="Courier New" pitchFamily="49" charset="0"/>
              </a:rPr>
              <a:t>{</a:t>
            </a:r>
            <a:endParaRPr lang="en-US" b="1" dirty="0">
              <a:solidFill>
                <a:srgbClr val="00487E"/>
              </a:solidFill>
              <a:latin typeface="Courier New" pitchFamily="49" charset="0"/>
              <a:cs typeface="Courier New" pitchFamily="49" charset="0"/>
            </a:endParaRPr>
          </a:p>
          <a:p>
            <a:pPr lvl="1">
              <a:buNone/>
            </a:pPr>
            <a:r>
              <a:rPr lang="en-US" b="1" dirty="0">
                <a:solidFill>
                  <a:srgbClr val="00487E"/>
                </a:solidFill>
                <a:latin typeface="Courier New" pitchFamily="49" charset="0"/>
                <a:cs typeface="Courier New" pitchFamily="49" charset="0"/>
              </a:rPr>
              <a:t>        statement1A;</a:t>
            </a:r>
          </a:p>
          <a:p>
            <a:pPr lvl="1">
              <a:buNone/>
            </a:pPr>
            <a:r>
              <a:rPr lang="en-US" b="1" dirty="0">
                <a:solidFill>
                  <a:srgbClr val="00487E"/>
                </a:solidFill>
                <a:latin typeface="Courier New" pitchFamily="49" charset="0"/>
                <a:cs typeface="Courier New" pitchFamily="49" charset="0"/>
              </a:rPr>
              <a:t>        statement2A;</a:t>
            </a:r>
          </a:p>
          <a:p>
            <a:pPr lvl="1">
              <a:buNone/>
            </a:pPr>
            <a:r>
              <a:rPr lang="en-US" b="1" dirty="0">
                <a:solidFill>
                  <a:srgbClr val="00487E"/>
                </a:solidFill>
                <a:latin typeface="Courier New" pitchFamily="49" charset="0"/>
                <a:cs typeface="Courier New" pitchFamily="49" charset="0"/>
              </a:rPr>
              <a:t>        ...</a:t>
            </a:r>
          </a:p>
          <a:p>
            <a:pPr lvl="1">
              <a:buNone/>
            </a:pPr>
            <a:r>
              <a:rPr lang="en-US" b="1" dirty="0">
                <a:solidFill>
                  <a:srgbClr val="00487E"/>
                </a:solidFill>
                <a:latin typeface="Courier New" pitchFamily="49" charset="0"/>
                <a:cs typeface="Courier New" pitchFamily="49" charset="0"/>
              </a:rPr>
              <a:t>}</a:t>
            </a:r>
          </a:p>
          <a:p>
            <a:pPr lvl="1">
              <a:buNone/>
            </a:pPr>
            <a:r>
              <a:rPr lang="en-US" b="1" dirty="0">
                <a:solidFill>
                  <a:srgbClr val="00487E"/>
                </a:solidFill>
                <a:latin typeface="Courier New" pitchFamily="49" charset="0"/>
                <a:cs typeface="Courier New" pitchFamily="49" charset="0"/>
              </a:rPr>
              <a:t>else </a:t>
            </a:r>
            <a:r>
              <a:rPr lang="en-US" b="1" dirty="0" smtClean="0">
                <a:solidFill>
                  <a:srgbClr val="00487E"/>
                </a:solidFill>
                <a:latin typeface="Courier New" pitchFamily="49" charset="0"/>
                <a:cs typeface="Courier New" pitchFamily="49" charset="0"/>
              </a:rPr>
              <a:t>{</a:t>
            </a:r>
            <a:endParaRPr lang="en-US" b="1" dirty="0">
              <a:solidFill>
                <a:srgbClr val="00487E"/>
              </a:solidFill>
              <a:latin typeface="Courier New" pitchFamily="49" charset="0"/>
              <a:cs typeface="Courier New" pitchFamily="49" charset="0"/>
            </a:endParaRPr>
          </a:p>
          <a:p>
            <a:pPr lvl="1">
              <a:buNone/>
            </a:pPr>
            <a:r>
              <a:rPr lang="en-US" b="1" dirty="0">
                <a:solidFill>
                  <a:srgbClr val="00487E"/>
                </a:solidFill>
                <a:latin typeface="Courier New" pitchFamily="49" charset="0"/>
                <a:cs typeface="Courier New" pitchFamily="49" charset="0"/>
              </a:rPr>
              <a:t>        statement1B;</a:t>
            </a:r>
          </a:p>
          <a:p>
            <a:pPr lvl="1">
              <a:buNone/>
            </a:pPr>
            <a:r>
              <a:rPr lang="en-US" b="1" dirty="0">
                <a:solidFill>
                  <a:srgbClr val="00487E"/>
                </a:solidFill>
                <a:latin typeface="Courier New" pitchFamily="49" charset="0"/>
                <a:cs typeface="Courier New" pitchFamily="49" charset="0"/>
              </a:rPr>
              <a:t>        statement2B;</a:t>
            </a:r>
          </a:p>
          <a:p>
            <a:pPr lvl="1">
              <a:lnSpc>
                <a:spcPct val="50000"/>
              </a:lnSpc>
              <a:spcBef>
                <a:spcPct val="0"/>
              </a:spcBef>
              <a:buNone/>
            </a:pPr>
            <a:r>
              <a:rPr lang="en-US" b="1" dirty="0">
                <a:solidFill>
                  <a:srgbClr val="00487E"/>
                </a:solidFill>
                <a:latin typeface="Courier New" pitchFamily="49" charset="0"/>
                <a:cs typeface="Courier New" pitchFamily="49" charset="0"/>
              </a:rPr>
              <a:t>        ...</a:t>
            </a:r>
          </a:p>
          <a:p>
            <a:pPr lvl="1">
              <a:lnSpc>
                <a:spcPct val="50000"/>
              </a:lnSpc>
              <a:spcBef>
                <a:spcPct val="0"/>
              </a:spcBef>
              <a:buNone/>
            </a:pPr>
            <a:r>
              <a:rPr lang="en-US" b="1" dirty="0">
                <a:solidFill>
                  <a:srgbClr val="00487E"/>
                </a:solidFill>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914400" y="274638"/>
            <a:ext cx="7772400" cy="814437"/>
          </a:xfrm>
        </p:spPr>
        <p:txBody>
          <a:bodyPr/>
          <a:lstStyle/>
          <a:p>
            <a:pPr eaLnBrk="1" hangingPunct="1"/>
            <a:r>
              <a:rPr lang="en-US" noProof="1" smtClean="0"/>
              <a:t>The </a:t>
            </a:r>
            <a:r>
              <a:rPr lang="en-US" i="1" noProof="1" smtClean="0">
                <a:latin typeface="Courier New" pitchFamily="49" charset="0"/>
                <a:cs typeface="Courier New" pitchFamily="49" charset="0"/>
              </a:rPr>
              <a:t>if</a:t>
            </a:r>
            <a:r>
              <a:rPr lang="en-US" i="1" dirty="0" smtClean="0">
                <a:latin typeface="Courier New" pitchFamily="49" charset="0"/>
                <a:cs typeface="Courier New" pitchFamily="49" charset="0"/>
              </a:rPr>
              <a:t>-else</a:t>
            </a:r>
            <a:r>
              <a:rPr lang="en-US" noProof="1" smtClean="0"/>
              <a:t> </a:t>
            </a:r>
            <a:r>
              <a:rPr lang="en-US" noProof="1" smtClean="0"/>
              <a:t>Statement from Chp4</a:t>
            </a:r>
            <a:endParaRPr lang="en-US" dirty="0" smtClean="0"/>
          </a:p>
        </p:txBody>
      </p:sp>
      <p:sp>
        <p:nvSpPr>
          <p:cNvPr id="12292" name="Rectangle 3"/>
          <p:cNvSpPr>
            <a:spLocks noGrp="1" noChangeArrowheads="1"/>
          </p:cNvSpPr>
          <p:nvPr>
            <p:ph type="body" idx="1"/>
          </p:nvPr>
        </p:nvSpPr>
        <p:spPr>
          <a:xfrm>
            <a:off x="1143000" y="1417638"/>
            <a:ext cx="7848600" cy="5287962"/>
          </a:xfrm>
        </p:spPr>
        <p:txBody>
          <a:bodyPr>
            <a:normAutofit/>
          </a:bodyPr>
          <a:lstStyle/>
          <a:p>
            <a:pPr>
              <a:buNone/>
            </a:pPr>
            <a:r>
              <a:rPr lang="en-US" dirty="0"/>
              <a:t>General form of </a:t>
            </a:r>
            <a:r>
              <a:rPr lang="en-US" i="1" dirty="0">
                <a:latin typeface="Courier New" pitchFamily="49" charset="0"/>
                <a:cs typeface="Courier New" pitchFamily="49" charset="0"/>
              </a:rPr>
              <a:t>if-else</a:t>
            </a:r>
            <a:r>
              <a:rPr lang="en-US" dirty="0"/>
              <a:t>:</a:t>
            </a:r>
          </a:p>
          <a:p>
            <a:pPr lvl="1">
              <a:buNone/>
            </a:pPr>
            <a:r>
              <a:rPr lang="en-US" b="1" dirty="0">
                <a:solidFill>
                  <a:srgbClr val="00487E"/>
                </a:solidFill>
                <a:latin typeface="Courier New" pitchFamily="49" charset="0"/>
                <a:cs typeface="Courier New" pitchFamily="49" charset="0"/>
              </a:rPr>
              <a:t>if (expression) </a:t>
            </a:r>
            <a:r>
              <a:rPr lang="en-US" b="1" dirty="0" smtClean="0">
                <a:solidFill>
                  <a:srgbClr val="00487E"/>
                </a:solidFill>
                <a:latin typeface="Courier New" pitchFamily="49" charset="0"/>
                <a:cs typeface="Courier New" pitchFamily="49" charset="0"/>
              </a:rPr>
              <a:t>{</a:t>
            </a:r>
            <a:endParaRPr lang="en-US" b="1" dirty="0">
              <a:solidFill>
                <a:srgbClr val="00487E"/>
              </a:solidFill>
              <a:latin typeface="Courier New" pitchFamily="49" charset="0"/>
              <a:cs typeface="Courier New" pitchFamily="49" charset="0"/>
            </a:endParaRPr>
          </a:p>
          <a:p>
            <a:pPr lvl="1">
              <a:buNone/>
            </a:pPr>
            <a:r>
              <a:rPr lang="en-US" b="1" dirty="0">
                <a:solidFill>
                  <a:srgbClr val="00487E"/>
                </a:solidFill>
                <a:latin typeface="Courier New" pitchFamily="49" charset="0"/>
                <a:cs typeface="Courier New" pitchFamily="49" charset="0"/>
              </a:rPr>
              <a:t>        statement1A;</a:t>
            </a:r>
          </a:p>
          <a:p>
            <a:pPr lvl="1">
              <a:buNone/>
            </a:pPr>
            <a:r>
              <a:rPr lang="en-US" b="1" dirty="0">
                <a:solidFill>
                  <a:srgbClr val="00487E"/>
                </a:solidFill>
                <a:latin typeface="Courier New" pitchFamily="49" charset="0"/>
                <a:cs typeface="Courier New" pitchFamily="49" charset="0"/>
              </a:rPr>
              <a:t>        statement2A;</a:t>
            </a:r>
          </a:p>
          <a:p>
            <a:pPr lvl="1">
              <a:buNone/>
            </a:pPr>
            <a:r>
              <a:rPr lang="en-US" b="1" dirty="0">
                <a:solidFill>
                  <a:srgbClr val="00487E"/>
                </a:solidFill>
                <a:latin typeface="Courier New" pitchFamily="49" charset="0"/>
                <a:cs typeface="Courier New" pitchFamily="49" charset="0"/>
              </a:rPr>
              <a:t>        ...</a:t>
            </a:r>
          </a:p>
          <a:p>
            <a:pPr lvl="1">
              <a:buNone/>
            </a:pPr>
            <a:r>
              <a:rPr lang="en-US" b="1" dirty="0">
                <a:solidFill>
                  <a:srgbClr val="00487E"/>
                </a:solidFill>
                <a:latin typeface="Courier New" pitchFamily="49" charset="0"/>
                <a:cs typeface="Courier New" pitchFamily="49" charset="0"/>
              </a:rPr>
              <a:t>}</a:t>
            </a:r>
          </a:p>
          <a:p>
            <a:pPr lvl="1">
              <a:buNone/>
            </a:pPr>
            <a:r>
              <a:rPr lang="en-US" b="1" dirty="0">
                <a:solidFill>
                  <a:srgbClr val="00487E"/>
                </a:solidFill>
                <a:latin typeface="Courier New" pitchFamily="49" charset="0"/>
                <a:cs typeface="Courier New" pitchFamily="49" charset="0"/>
              </a:rPr>
              <a:t>else </a:t>
            </a:r>
            <a:r>
              <a:rPr lang="en-US" b="1" dirty="0" smtClean="0">
                <a:solidFill>
                  <a:srgbClr val="00487E"/>
                </a:solidFill>
                <a:latin typeface="Courier New" pitchFamily="49" charset="0"/>
                <a:cs typeface="Courier New" pitchFamily="49" charset="0"/>
              </a:rPr>
              <a:t>{</a:t>
            </a:r>
            <a:endParaRPr lang="en-US" b="1" dirty="0">
              <a:solidFill>
                <a:srgbClr val="00487E"/>
              </a:solidFill>
              <a:latin typeface="Courier New" pitchFamily="49" charset="0"/>
              <a:cs typeface="Courier New" pitchFamily="49" charset="0"/>
            </a:endParaRPr>
          </a:p>
          <a:p>
            <a:pPr lvl="1">
              <a:buNone/>
            </a:pPr>
            <a:r>
              <a:rPr lang="en-US" b="1" dirty="0">
                <a:solidFill>
                  <a:srgbClr val="00487E"/>
                </a:solidFill>
                <a:latin typeface="Courier New" pitchFamily="49" charset="0"/>
                <a:cs typeface="Courier New" pitchFamily="49" charset="0"/>
              </a:rPr>
              <a:t>        statement1B;</a:t>
            </a:r>
          </a:p>
          <a:p>
            <a:pPr lvl="1">
              <a:buNone/>
            </a:pPr>
            <a:r>
              <a:rPr lang="en-US" b="1" dirty="0">
                <a:solidFill>
                  <a:srgbClr val="00487E"/>
                </a:solidFill>
                <a:latin typeface="Courier New" pitchFamily="49" charset="0"/>
                <a:cs typeface="Courier New" pitchFamily="49" charset="0"/>
              </a:rPr>
              <a:t>        statement2B;</a:t>
            </a:r>
          </a:p>
          <a:p>
            <a:pPr lvl="1">
              <a:lnSpc>
                <a:spcPct val="50000"/>
              </a:lnSpc>
              <a:spcBef>
                <a:spcPct val="0"/>
              </a:spcBef>
              <a:buNone/>
            </a:pPr>
            <a:r>
              <a:rPr lang="en-US" b="1" dirty="0">
                <a:solidFill>
                  <a:srgbClr val="00487E"/>
                </a:solidFill>
                <a:latin typeface="Courier New" pitchFamily="49" charset="0"/>
                <a:cs typeface="Courier New" pitchFamily="49" charset="0"/>
              </a:rPr>
              <a:t>        ...</a:t>
            </a:r>
          </a:p>
          <a:p>
            <a:pPr lvl="1">
              <a:lnSpc>
                <a:spcPct val="50000"/>
              </a:lnSpc>
              <a:spcBef>
                <a:spcPct val="0"/>
              </a:spcBef>
              <a:buNone/>
            </a:pPr>
            <a:r>
              <a:rPr lang="en-US" b="1" dirty="0">
                <a:solidFill>
                  <a:srgbClr val="00487E"/>
                </a:solidFill>
                <a:latin typeface="Courier New" pitchFamily="49" charset="0"/>
                <a:cs typeface="Courier New" pitchFamily="49" charset="0"/>
              </a:rPr>
              <a: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812" y="914400"/>
            <a:ext cx="6629400" cy="4920242"/>
          </a:xfrm>
          <a:prstGeom prst="rect">
            <a:avLst/>
          </a:prstGeom>
          <a:noFill/>
          <a:ln w="952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36812" y="5946955"/>
            <a:ext cx="6629400" cy="646331"/>
          </a:xfrm>
          <a:prstGeom prst="rect">
            <a:avLst/>
          </a:prstGeom>
          <a:noFill/>
          <a:ln>
            <a:solidFill>
              <a:schemeClr val="bg1">
                <a:lumMod val="50000"/>
              </a:schemeClr>
            </a:solidFill>
          </a:ln>
        </p:spPr>
        <p:txBody>
          <a:bodyPr wrap="square" rtlCol="0">
            <a:spAutoFit/>
          </a:bodyPr>
          <a:lstStyle/>
          <a:p>
            <a:r>
              <a:rPr lang="en-US" dirty="0" smtClean="0">
                <a:latin typeface="Courier New" charset="0"/>
                <a:ea typeface="Courier New" charset="0"/>
                <a:cs typeface="Courier New" charset="0"/>
              </a:rPr>
              <a:t>passing2.c </a:t>
            </a:r>
            <a:r>
              <a:rPr lang="en-US" dirty="0"/>
              <a:t>using redirect with </a:t>
            </a:r>
            <a:r>
              <a:rPr lang="en-US" dirty="0">
                <a:latin typeface="Courier New" charset="0"/>
                <a:ea typeface="Courier New" charset="0"/>
                <a:cs typeface="Courier New" charset="0"/>
              </a:rPr>
              <a:t>input3.txt</a:t>
            </a:r>
            <a:r>
              <a:rPr lang="en-US" dirty="0">
                <a:ea typeface="Courier New" charset="0"/>
                <a:cs typeface="Courier New" charset="0"/>
              </a:rPr>
              <a:t>,</a:t>
            </a:r>
            <a:r>
              <a:rPr lang="en-US" dirty="0">
                <a:latin typeface="Courier New" charset="0"/>
                <a:ea typeface="Courier New" charset="0"/>
                <a:cs typeface="Courier New" charset="0"/>
              </a:rPr>
              <a:t> input4.txt</a:t>
            </a:r>
            <a:r>
              <a:rPr lang="en-US" dirty="0">
                <a:ea typeface="Courier New" charset="0"/>
                <a:cs typeface="Courier New" charset="0"/>
              </a:rPr>
              <a:t>, </a:t>
            </a:r>
            <a:endParaRPr lang="en-US" dirty="0" smtClean="0">
              <a:ea typeface="Courier New" charset="0"/>
              <a:cs typeface="Courier New" charset="0"/>
            </a:endParaRPr>
          </a:p>
          <a:p>
            <a:r>
              <a:rPr lang="en-US" dirty="0" smtClean="0">
                <a:ea typeface="Courier New" charset="0"/>
                <a:cs typeface="Courier New" charset="0"/>
              </a:rPr>
              <a:t>                             or</a:t>
            </a:r>
            <a:r>
              <a:rPr lang="en-US" dirty="0" smtClean="0">
                <a:latin typeface="Courier New" charset="0"/>
                <a:ea typeface="Courier New" charset="0"/>
                <a:cs typeface="Courier New" charset="0"/>
              </a:rPr>
              <a:t> input5.txt</a:t>
            </a:r>
            <a:endParaRPr lang="en-US" dirty="0">
              <a:latin typeface="Courier New" charset="0"/>
              <a:ea typeface="Courier New" charset="0"/>
              <a:cs typeface="Courier New" charset="0"/>
            </a:endParaRPr>
          </a:p>
        </p:txBody>
      </p:sp>
    </p:spTree>
    <p:extLst>
      <p:ext uri="{BB962C8B-B14F-4D97-AF65-F5344CB8AC3E}">
        <p14:creationId xmlns:p14="http://schemas.microsoft.com/office/powerpoint/2010/main" val="16995351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026"/>
          <p:cNvSpPr>
            <a:spLocks noGrp="1" noChangeArrowheads="1"/>
          </p:cNvSpPr>
          <p:nvPr>
            <p:ph type="title"/>
          </p:nvPr>
        </p:nvSpPr>
        <p:spPr>
          <a:xfrm>
            <a:off x="1066800" y="411444"/>
            <a:ext cx="7793037" cy="1112556"/>
          </a:xfrm>
        </p:spPr>
        <p:txBody>
          <a:bodyPr>
            <a:normAutofit/>
          </a:bodyPr>
          <a:lstStyle/>
          <a:p>
            <a:pPr eaLnBrk="1" hangingPunct="1"/>
            <a:r>
              <a:rPr lang="en-US" noProof="1" smtClean="0"/>
              <a:t>Another </a:t>
            </a:r>
            <a:r>
              <a:rPr lang="en-US" sz="3200" i="1" noProof="1" smtClean="0">
                <a:latin typeface="Courier New" pitchFamily="49" charset="0"/>
              </a:rPr>
              <a:t>if-else</a:t>
            </a:r>
            <a:r>
              <a:rPr lang="en-US" sz="3200" noProof="1" smtClean="0">
                <a:latin typeface="Courier New" pitchFamily="49" charset="0"/>
              </a:rPr>
              <a:t> </a:t>
            </a:r>
            <a:r>
              <a:rPr lang="en-US" noProof="1" smtClean="0"/>
              <a:t>Example</a:t>
            </a:r>
            <a:endParaRPr lang="en-US" dirty="0" smtClean="0"/>
          </a:p>
        </p:txBody>
      </p:sp>
      <p:sp>
        <p:nvSpPr>
          <p:cNvPr id="9220" name="Rectangle 1027"/>
          <p:cNvSpPr>
            <a:spLocks noGrp="1" noChangeArrowheads="1"/>
          </p:cNvSpPr>
          <p:nvPr>
            <p:ph type="body" idx="1"/>
          </p:nvPr>
        </p:nvSpPr>
        <p:spPr>
          <a:xfrm>
            <a:off x="1066800" y="1981200"/>
            <a:ext cx="7543800" cy="3810000"/>
          </a:xfrm>
        </p:spPr>
        <p:txBody>
          <a:bodyPr>
            <a:normAutofit fontScale="85000" lnSpcReduction="20000"/>
          </a:bodyPr>
          <a:lstStyle/>
          <a:p>
            <a:pPr marL="0" indent="0">
              <a:buNone/>
            </a:pPr>
            <a:r>
              <a:rPr lang="en-US" dirty="0" err="1" smtClean="0">
                <a:solidFill>
                  <a:srgbClr val="0070C0"/>
                </a:solidFill>
                <a:latin typeface="Courier New" charset="0"/>
                <a:ea typeface="Courier New" charset="0"/>
                <a:cs typeface="Courier New" charset="0"/>
              </a:rPr>
              <a:t>int</a:t>
            </a:r>
            <a:r>
              <a:rPr lang="en-US" dirty="0" smtClean="0">
                <a:latin typeface="Courier New" charset="0"/>
                <a:ea typeface="Courier New" charset="0"/>
                <a:cs typeface="Courier New" charset="0"/>
              </a:rPr>
              <a:t> </a:t>
            </a:r>
            <a:r>
              <a:rPr lang="en-US" dirty="0">
                <a:latin typeface="Courier New" charset="0"/>
                <a:ea typeface="Courier New" charset="0"/>
                <a:cs typeface="Courier New" charset="0"/>
              </a:rPr>
              <a:t>age</a:t>
            </a:r>
            <a:r>
              <a:rPr lang="en-US" dirty="0" smtClean="0">
                <a:latin typeface="Courier New" charset="0"/>
                <a:ea typeface="Courier New" charset="0"/>
                <a:cs typeface="Courier New" charset="0"/>
              </a:rPr>
              <a:t>;</a:t>
            </a:r>
          </a:p>
          <a:p>
            <a:pPr marL="0" indent="0">
              <a:buNone/>
            </a:pPr>
            <a:r>
              <a:rPr lang="en-US" dirty="0" err="1">
                <a:latin typeface="Courier New" charset="0"/>
                <a:ea typeface="Courier New" charset="0"/>
                <a:cs typeface="Courier New" charset="0"/>
              </a:rPr>
              <a:t>scanf</a:t>
            </a:r>
            <a:r>
              <a:rPr lang="en-US" dirty="0">
                <a:latin typeface="Courier New" charset="0"/>
                <a:ea typeface="Courier New" charset="0"/>
                <a:cs typeface="Courier New" charset="0"/>
              </a:rPr>
              <a:t>(</a:t>
            </a:r>
            <a:r>
              <a:rPr lang="en-US" dirty="0">
                <a:solidFill>
                  <a:srgbClr val="C00000"/>
                </a:solidFill>
                <a:latin typeface="Courier New" charset="0"/>
                <a:ea typeface="Courier New" charset="0"/>
                <a:cs typeface="Courier New" charset="0"/>
              </a:rPr>
              <a:t>“%d”</a:t>
            </a:r>
            <a:r>
              <a:rPr lang="en-US" dirty="0">
                <a:latin typeface="Courier New" charset="0"/>
                <a:ea typeface="Courier New" charset="0"/>
                <a:cs typeface="Courier New" charset="0"/>
              </a:rPr>
              <a:t>, &amp;age);</a:t>
            </a:r>
            <a:r>
              <a:rPr lang="en-US" dirty="0" smtClean="0">
                <a:latin typeface="Courier New" charset="0"/>
                <a:ea typeface="Courier New" charset="0"/>
                <a:cs typeface="Courier New" charset="0"/>
              </a:rPr>
              <a:t> </a:t>
            </a:r>
            <a:endParaRPr lang="en-US" dirty="0">
              <a:latin typeface="Courier New" charset="0"/>
              <a:ea typeface="Courier New" charset="0"/>
              <a:cs typeface="Courier New" charset="0"/>
            </a:endParaRPr>
          </a:p>
          <a:p>
            <a:pPr marL="0" indent="0">
              <a:buNone/>
            </a:pPr>
            <a:r>
              <a:rPr lang="en-US" dirty="0" smtClean="0">
                <a:solidFill>
                  <a:srgbClr val="0070C0"/>
                </a:solidFill>
                <a:latin typeface="Courier New" charset="0"/>
                <a:ea typeface="Courier New" charset="0"/>
                <a:cs typeface="Courier New" charset="0"/>
              </a:rPr>
              <a:t>if</a:t>
            </a:r>
            <a:r>
              <a:rPr lang="en-US" dirty="0" smtClean="0">
                <a:latin typeface="Courier New" charset="0"/>
                <a:ea typeface="Courier New" charset="0"/>
                <a:cs typeface="Courier New" charset="0"/>
              </a:rPr>
              <a:t> </a:t>
            </a:r>
            <a:r>
              <a:rPr lang="en-US" dirty="0">
                <a:latin typeface="Courier New" charset="0"/>
                <a:ea typeface="Courier New" charset="0"/>
                <a:cs typeface="Courier New" charset="0"/>
              </a:rPr>
              <a:t>((age &gt;= 13) &amp;&amp; (age &lt;= 19)) { </a:t>
            </a:r>
          </a:p>
          <a:p>
            <a:pPr marL="0" indent="0">
              <a:buNone/>
            </a:pPr>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printf</a:t>
            </a:r>
            <a:r>
              <a:rPr lang="en-US" dirty="0">
                <a:latin typeface="Courier New" charset="0"/>
                <a:ea typeface="Courier New" charset="0"/>
                <a:cs typeface="Courier New" charset="0"/>
              </a:rPr>
              <a:t>("You are a teenager\n"); </a:t>
            </a:r>
          </a:p>
          <a:p>
            <a:pPr marL="0" indent="0">
              <a:buNone/>
            </a:pPr>
            <a:r>
              <a:rPr lang="en-US" dirty="0" smtClean="0">
                <a:latin typeface="Courier New" charset="0"/>
                <a:ea typeface="Courier New" charset="0"/>
                <a:cs typeface="Courier New" charset="0"/>
              </a:rPr>
              <a:t>}</a:t>
            </a:r>
          </a:p>
          <a:p>
            <a:pPr marL="0" indent="0">
              <a:buNone/>
            </a:pPr>
            <a:r>
              <a:rPr lang="en-US" dirty="0">
                <a:solidFill>
                  <a:srgbClr val="0070C0"/>
                </a:solidFill>
                <a:latin typeface="Courier New" charset="0"/>
                <a:ea typeface="Courier New" charset="0"/>
                <a:cs typeface="Courier New" charset="0"/>
              </a:rPr>
              <a:t>e</a:t>
            </a:r>
            <a:r>
              <a:rPr lang="en-US" dirty="0" smtClean="0">
                <a:solidFill>
                  <a:srgbClr val="0070C0"/>
                </a:solidFill>
                <a:latin typeface="Courier New" charset="0"/>
                <a:ea typeface="Courier New" charset="0"/>
                <a:cs typeface="Courier New" charset="0"/>
              </a:rPr>
              <a:t>lse</a:t>
            </a:r>
            <a:r>
              <a:rPr lang="en-US" dirty="0" smtClean="0">
                <a:latin typeface="Courier New" charset="0"/>
                <a:ea typeface="Courier New" charset="0"/>
                <a:cs typeface="Courier New" charset="0"/>
              </a:rPr>
              <a:t> {</a:t>
            </a:r>
          </a:p>
          <a:p>
            <a:pPr marL="0" indent="0">
              <a:buNone/>
            </a:pP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printf</a:t>
            </a:r>
            <a:r>
              <a:rPr lang="en-US" dirty="0">
                <a:latin typeface="Courier New" charset="0"/>
                <a:ea typeface="Courier New" charset="0"/>
                <a:cs typeface="Courier New" charset="0"/>
              </a:rPr>
              <a:t>("You are n</a:t>
            </a:r>
            <a:r>
              <a:rPr lang="en-US" dirty="0" smtClean="0">
                <a:latin typeface="Courier New" charset="0"/>
                <a:ea typeface="Courier New" charset="0"/>
                <a:cs typeface="Courier New" charset="0"/>
              </a:rPr>
              <a:t>ot a </a:t>
            </a:r>
            <a:r>
              <a:rPr lang="en-US" dirty="0">
                <a:latin typeface="Courier New" charset="0"/>
                <a:ea typeface="Courier New" charset="0"/>
                <a:cs typeface="Courier New" charset="0"/>
              </a:rPr>
              <a:t>teenager\n"); </a:t>
            </a:r>
          </a:p>
          <a:p>
            <a:pPr marL="0" indent="0">
              <a:buNone/>
            </a:pPr>
            <a:r>
              <a:rPr lang="en-US" dirty="0">
                <a:latin typeface="Courier New" charset="0"/>
                <a:ea typeface="Courier New" charset="0"/>
                <a:cs typeface="Courier New" charset="0"/>
              </a:rPr>
              <a:t>}</a:t>
            </a:r>
          </a:p>
          <a:p>
            <a:pPr marL="0" indent="0">
              <a:buNone/>
            </a:pPr>
            <a:endParaRPr lang="en-US" dirty="0" smtClean="0">
              <a:latin typeface="Courier New" charset="0"/>
              <a:ea typeface="Courier New" charset="0"/>
              <a:cs typeface="Courier New" charset="0"/>
            </a:endParaRPr>
          </a:p>
          <a:p>
            <a:pPr marL="0" indent="0">
              <a:buNone/>
            </a:pPr>
            <a:r>
              <a:rPr lang="en-US" dirty="0" smtClean="0">
                <a:latin typeface="Courier New" charset="0"/>
                <a:ea typeface="Courier New" charset="0"/>
                <a:cs typeface="Courier New" charset="0"/>
              </a:rPr>
              <a:t>  </a:t>
            </a:r>
            <a:endParaRPr lang="en-US" dirty="0">
              <a:latin typeface="Courier New" charset="0"/>
              <a:ea typeface="Courier New" charset="0"/>
              <a:cs typeface="Courier New" charset="0"/>
            </a:endParaRPr>
          </a:p>
          <a:p>
            <a:pPr marL="0" indent="0">
              <a:buNone/>
            </a:pPr>
            <a:r>
              <a:rPr lang="en-US" dirty="0">
                <a:latin typeface="Courier New" charset="0"/>
                <a:ea typeface="Courier New" charset="0"/>
                <a:cs typeface="Courier New" charset="0"/>
              </a:rPr>
              <a:t>     </a:t>
            </a:r>
          </a:p>
        </p:txBody>
      </p:sp>
    </p:spTree>
    <p:extLst>
      <p:ext uri="{BB962C8B-B14F-4D97-AF65-F5344CB8AC3E}">
        <p14:creationId xmlns:p14="http://schemas.microsoft.com/office/powerpoint/2010/main" val="9251074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a:bodyPr>
          <a:lstStyle/>
          <a:p>
            <a:pPr eaLnBrk="1" hangingPunct="1"/>
            <a:r>
              <a:rPr lang="en-US" smtClean="0"/>
              <a:t>Flow of Control</a:t>
            </a:r>
          </a:p>
        </p:txBody>
      </p:sp>
      <p:sp>
        <p:nvSpPr>
          <p:cNvPr id="5124" name="Rectangle 3"/>
          <p:cNvSpPr>
            <a:spLocks noGrp="1" noChangeArrowheads="1"/>
          </p:cNvSpPr>
          <p:nvPr>
            <p:ph sz="quarter" idx="1"/>
          </p:nvPr>
        </p:nvSpPr>
        <p:spPr/>
        <p:txBody>
          <a:bodyPr/>
          <a:lstStyle/>
          <a:p>
            <a:pPr eaLnBrk="1" hangingPunct="1">
              <a:lnSpc>
                <a:spcPct val="90000"/>
              </a:lnSpc>
            </a:pPr>
            <a:r>
              <a:rPr lang="en-US" dirty="0" smtClean="0"/>
              <a:t>Flow of control</a:t>
            </a:r>
          </a:p>
          <a:p>
            <a:pPr lvl="1" eaLnBrk="1" hangingPunct="1">
              <a:lnSpc>
                <a:spcPct val="90000"/>
              </a:lnSpc>
            </a:pPr>
            <a:r>
              <a:rPr lang="en-US" dirty="0" smtClean="0"/>
              <a:t>The order in which statements are executed</a:t>
            </a:r>
          </a:p>
          <a:p>
            <a:pPr eaLnBrk="1" hangingPunct="1"/>
            <a:r>
              <a:rPr lang="en-US" dirty="0" smtClean="0"/>
              <a:t>Transfer of control</a:t>
            </a:r>
          </a:p>
          <a:p>
            <a:pPr lvl="1" eaLnBrk="1" hangingPunct="1"/>
            <a:r>
              <a:rPr lang="en-US" dirty="0" smtClean="0"/>
              <a:t>When the next statement </a:t>
            </a:r>
            <a:br>
              <a:rPr lang="en-US" dirty="0" smtClean="0"/>
            </a:br>
            <a:r>
              <a:rPr lang="en-US" dirty="0" smtClean="0"/>
              <a:t>executed is not the next </a:t>
            </a:r>
            <a:br>
              <a:rPr lang="en-US" dirty="0" smtClean="0"/>
            </a:br>
            <a:r>
              <a:rPr lang="en-US" dirty="0" smtClean="0"/>
              <a:t>one in sequence</a:t>
            </a:r>
          </a:p>
          <a:p>
            <a:pPr eaLnBrk="1" hangingPunct="1">
              <a:buFont typeface="Wingdings" pitchFamily="2" charset="2"/>
              <a:buNone/>
            </a:pPr>
            <a:endParaRPr lang="en-US" dirty="0" smtClean="0"/>
          </a:p>
        </p:txBody>
      </p:sp>
      <p:grpSp>
        <p:nvGrpSpPr>
          <p:cNvPr id="3" name="Group 2"/>
          <p:cNvGrpSpPr/>
          <p:nvPr/>
        </p:nvGrpSpPr>
        <p:grpSpPr>
          <a:xfrm>
            <a:off x="5029200" y="2362200"/>
            <a:ext cx="3657600" cy="4343400"/>
            <a:chOff x="6766551" y="2971800"/>
            <a:chExt cx="2116409" cy="2514600"/>
          </a:xfrm>
        </p:grpSpPr>
        <p:pic>
          <p:nvPicPr>
            <p:cNvPr id="2050" name="Picture 2" descr="http://www.edrawsoft.com/images/examples/Process-Flowcha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6551" y="2971800"/>
              <a:ext cx="2116409"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077200" y="5029200"/>
              <a:ext cx="80576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447959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title"/>
          </p:nvPr>
        </p:nvSpPr>
        <p:spPr/>
        <p:txBody>
          <a:bodyPr/>
          <a:lstStyle/>
          <a:p>
            <a:pPr eaLnBrk="1" hangingPunct="1"/>
            <a:r>
              <a:rPr lang="en-US" noProof="1" smtClean="0"/>
              <a:t>The </a:t>
            </a:r>
            <a:r>
              <a:rPr lang="en-US" noProof="1" smtClean="0">
                <a:latin typeface="Courier New" pitchFamily="49" charset="0"/>
              </a:rPr>
              <a:t>if-else</a:t>
            </a:r>
            <a:r>
              <a:rPr lang="en-US" noProof="1" smtClean="0"/>
              <a:t> Selection Structure</a:t>
            </a:r>
            <a:endParaRPr lang="en-US" dirty="0" smtClean="0"/>
          </a:p>
        </p:txBody>
      </p:sp>
      <p:sp>
        <p:nvSpPr>
          <p:cNvPr id="18436" name="Rectangle 5"/>
          <p:cNvSpPr>
            <a:spLocks noGrp="1" noChangeArrowheads="1"/>
          </p:cNvSpPr>
          <p:nvPr>
            <p:ph type="body" idx="1"/>
          </p:nvPr>
        </p:nvSpPr>
        <p:spPr>
          <a:xfrm>
            <a:off x="762000" y="1752600"/>
            <a:ext cx="7924800" cy="5105400"/>
          </a:xfrm>
        </p:spPr>
        <p:txBody>
          <a:bodyPr/>
          <a:lstStyle/>
          <a:p>
            <a:pPr eaLnBrk="1" hangingPunct="1">
              <a:lnSpc>
                <a:spcPct val="90000"/>
              </a:lnSpc>
            </a:pPr>
            <a:r>
              <a:rPr lang="en-US" dirty="0" smtClean="0"/>
              <a:t>Nested </a:t>
            </a:r>
            <a:r>
              <a:rPr lang="en-US" i="1" dirty="0" smtClean="0">
                <a:latin typeface="Courier New" pitchFamily="49" charset="0"/>
              </a:rPr>
              <a:t>if-else</a:t>
            </a:r>
            <a:r>
              <a:rPr lang="en-US" dirty="0" smtClean="0"/>
              <a:t>  structures</a:t>
            </a:r>
          </a:p>
          <a:p>
            <a:pPr lvl="1" eaLnBrk="1" hangingPunct="1">
              <a:lnSpc>
                <a:spcPct val="90000"/>
              </a:lnSpc>
            </a:pPr>
            <a:r>
              <a:rPr lang="en-US" dirty="0" smtClean="0"/>
              <a:t>Test for multiple cases by placing </a:t>
            </a:r>
            <a:r>
              <a:rPr lang="en-US" b="1" dirty="0" smtClean="0">
                <a:latin typeface="Courier New" pitchFamily="49" charset="0"/>
              </a:rPr>
              <a:t>if-else</a:t>
            </a:r>
            <a:r>
              <a:rPr lang="en-US" dirty="0" smtClean="0"/>
              <a:t> selection structures inside </a:t>
            </a:r>
            <a:r>
              <a:rPr lang="en-US" b="1" dirty="0" smtClean="0">
                <a:latin typeface="Courier New" pitchFamily="49" charset="0"/>
              </a:rPr>
              <a:t>if-else</a:t>
            </a:r>
            <a:r>
              <a:rPr lang="en-US" dirty="0" smtClean="0"/>
              <a:t> selection structures.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4200"/>
            <a:ext cx="2685308"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noProof="1" smtClean="0"/>
              <a:t>Nested </a:t>
            </a:r>
            <a:r>
              <a:rPr lang="en-US" noProof="1" smtClean="0">
                <a:latin typeface="Courier New" pitchFamily="49" charset="0"/>
              </a:rPr>
              <a:t>if-else</a:t>
            </a:r>
            <a:r>
              <a:rPr lang="en-US" noProof="1" smtClean="0"/>
              <a:t> Structures</a:t>
            </a: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417638"/>
            <a:ext cx="5486400" cy="5188226"/>
          </a:xfrm>
          <a:prstGeom prst="rect">
            <a:avLst/>
          </a:prstGeom>
          <a:noFill/>
          <a:ln w="952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noProof="1" smtClean="0"/>
              <a:t>The </a:t>
            </a:r>
            <a:r>
              <a:rPr lang="en-US" i="1" smtClean="0">
                <a:latin typeface="Courier New" pitchFamily="49" charset="0"/>
              </a:rPr>
              <a:t>if-else-if</a:t>
            </a:r>
            <a:r>
              <a:rPr lang="en-US" i="1" noProof="1" smtClean="0"/>
              <a:t> </a:t>
            </a:r>
            <a:r>
              <a:rPr lang="en-US" smtClean="0"/>
              <a:t>Construct</a:t>
            </a:r>
          </a:p>
        </p:txBody>
      </p:sp>
      <p:sp>
        <p:nvSpPr>
          <p:cNvPr id="20484" name="Rectangle 3"/>
          <p:cNvSpPr>
            <a:spLocks noGrp="1" noChangeArrowheads="1"/>
          </p:cNvSpPr>
          <p:nvPr>
            <p:ph type="body" idx="1"/>
          </p:nvPr>
        </p:nvSpPr>
        <p:spPr>
          <a:xfrm>
            <a:off x="685800" y="6273244"/>
            <a:ext cx="8305800" cy="508556"/>
          </a:xfrm>
        </p:spPr>
        <p:txBody>
          <a:bodyPr/>
          <a:lstStyle/>
          <a:p>
            <a:pPr lvl="1" eaLnBrk="1" hangingPunct="1">
              <a:lnSpc>
                <a:spcPct val="90000"/>
              </a:lnSpc>
            </a:pPr>
            <a:r>
              <a:rPr lang="en-US" sz="1600" dirty="0" smtClean="0"/>
              <a:t>Once a condition is met, the rest of the statements are skipped</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676400"/>
            <a:ext cx="4267200" cy="4382013"/>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09876" y="2315290"/>
            <a:ext cx="1738786" cy="16471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noProof="1" smtClean="0"/>
              <a:t>The </a:t>
            </a:r>
            <a:r>
              <a:rPr lang="en-US" i="1" dirty="0" smtClean="0">
                <a:latin typeface="Courier New" pitchFamily="49" charset="0"/>
              </a:rPr>
              <a:t>if-else-if </a:t>
            </a:r>
            <a:r>
              <a:rPr lang="en-US" dirty="0" smtClean="0"/>
              <a:t>Construct</a:t>
            </a:r>
          </a:p>
        </p:txBody>
      </p:sp>
      <p:sp>
        <p:nvSpPr>
          <p:cNvPr id="21508" name="Rectangle 3"/>
          <p:cNvSpPr>
            <a:spLocks noGrp="1" noChangeArrowheads="1"/>
          </p:cNvSpPr>
          <p:nvPr>
            <p:ph sz="quarter" idx="1"/>
          </p:nvPr>
        </p:nvSpPr>
        <p:spPr/>
        <p:txBody>
          <a:bodyPr/>
          <a:lstStyle/>
          <a:p>
            <a:pPr eaLnBrk="1" hangingPunct="1">
              <a:buFont typeface="Wingdings" pitchFamily="2" charset="2"/>
              <a:buNone/>
            </a:pPr>
            <a:r>
              <a:rPr lang="en-US" sz="2000" dirty="0" smtClean="0"/>
              <a:t>The standard way to indent the previous code is</a:t>
            </a:r>
            <a:endParaRPr lang="en-US" sz="1800" dirty="0" smtClean="0">
              <a:solidFill>
                <a:srgbClr val="002060"/>
              </a:solidFill>
              <a:latin typeface="Courier New" pitchFamily="49" charset="0"/>
              <a:cs typeface="Courier New" pitchFamily="49" charset="0"/>
            </a:endParaRPr>
          </a:p>
        </p:txBody>
      </p:sp>
      <p:pic>
        <p:nvPicPr>
          <p:cNvPr id="179202" name="Picture 2"/>
          <p:cNvPicPr>
            <a:picLocks noChangeAspect="1" noChangeArrowheads="1"/>
          </p:cNvPicPr>
          <p:nvPr/>
        </p:nvPicPr>
        <p:blipFill>
          <a:blip r:embed="rId3" cstate="print"/>
          <a:srcRect/>
          <a:stretch>
            <a:fillRect/>
          </a:stretch>
        </p:blipFill>
        <p:spPr bwMode="auto">
          <a:xfrm>
            <a:off x="1551212" y="2133600"/>
            <a:ext cx="4373445" cy="4114800"/>
          </a:xfrm>
          <a:prstGeom prst="rect">
            <a:avLst/>
          </a:prstGeom>
          <a:noFill/>
          <a:ln w="9525">
            <a:solidFill>
              <a:srgbClr val="FF9900"/>
            </a:solidFill>
            <a:miter lim="800000"/>
            <a:headEnd/>
            <a:tailEnd/>
          </a:ln>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57898" y="1828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Grp="1" noChangeArrowheads="1"/>
          </p:cNvSpPr>
          <p:nvPr>
            <p:ph type="title"/>
          </p:nvPr>
        </p:nvSpPr>
        <p:spPr/>
        <p:txBody>
          <a:bodyPr/>
          <a:lstStyle/>
          <a:p>
            <a:pPr eaLnBrk="1" hangingPunct="1"/>
            <a:r>
              <a:rPr lang="en-US" noProof="1" smtClean="0"/>
              <a:t>The </a:t>
            </a:r>
            <a:r>
              <a:rPr lang="en-US" i="1" noProof="1" smtClean="0">
                <a:latin typeface="Courier New" pitchFamily="49" charset="0"/>
                <a:cs typeface="Courier New" pitchFamily="49" charset="0"/>
              </a:rPr>
              <a:t>if-else</a:t>
            </a:r>
            <a:r>
              <a:rPr lang="en-US" noProof="1" smtClean="0"/>
              <a:t> Selection Structure</a:t>
            </a:r>
            <a:endParaRPr lang="en-US" dirty="0" smtClean="0"/>
          </a:p>
        </p:txBody>
      </p:sp>
      <p:sp>
        <p:nvSpPr>
          <p:cNvPr id="22532" name="Rectangle 5"/>
          <p:cNvSpPr>
            <a:spLocks noGrp="1" noChangeArrowheads="1"/>
          </p:cNvSpPr>
          <p:nvPr>
            <p:ph type="body" idx="1"/>
          </p:nvPr>
        </p:nvSpPr>
        <p:spPr>
          <a:xfrm>
            <a:off x="1066800" y="1676400"/>
            <a:ext cx="8077200" cy="4648200"/>
          </a:xfrm>
        </p:spPr>
        <p:txBody>
          <a:bodyPr/>
          <a:lstStyle/>
          <a:p>
            <a:pPr eaLnBrk="1" hangingPunct="1">
              <a:lnSpc>
                <a:spcPct val="90000"/>
              </a:lnSpc>
            </a:pPr>
            <a:r>
              <a:rPr lang="en-US" dirty="0" smtClean="0"/>
              <a:t>Compound statement: </a:t>
            </a:r>
          </a:p>
          <a:p>
            <a:pPr lvl="1" eaLnBrk="1" hangingPunct="1">
              <a:lnSpc>
                <a:spcPct val="90000"/>
              </a:lnSpc>
            </a:pPr>
            <a:r>
              <a:rPr lang="en-US" dirty="0" smtClean="0"/>
              <a:t>Set of statements within a pair of braces</a:t>
            </a:r>
          </a:p>
          <a:p>
            <a:pPr lvl="1" eaLnBrk="1" hangingPunct="1">
              <a:lnSpc>
                <a:spcPct val="90000"/>
              </a:lnSpc>
            </a:pPr>
            <a:r>
              <a:rPr lang="en-US" dirty="0" smtClean="0"/>
              <a:t>Example:</a:t>
            </a:r>
          </a:p>
          <a:p>
            <a:pPr lvl="2" eaLnBrk="1" hangingPunct="1">
              <a:lnSpc>
                <a:spcPct val="90000"/>
              </a:lnSpc>
              <a:buFont typeface="Wingdings" pitchFamily="2" charset="2"/>
              <a:buNone/>
            </a:pPr>
            <a:endParaRPr lang="en-US" dirty="0" smtClean="0">
              <a:solidFill>
                <a:srgbClr val="002060"/>
              </a:solidFill>
              <a:latin typeface="Courier New" pitchFamily="49" charset="0"/>
              <a:cs typeface="Courier New" pitchFamily="49"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5484019" cy="1233488"/>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r="50000"/>
          <a:stretch/>
        </p:blipFill>
        <p:spPr bwMode="auto">
          <a:xfrm>
            <a:off x="7679054" y="3117056"/>
            <a:ext cx="93154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47868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noProof="1" smtClean="0"/>
              <a:t>The </a:t>
            </a:r>
            <a:r>
              <a:rPr lang="en-US" i="1" noProof="1" smtClean="0">
                <a:latin typeface="Courier New" pitchFamily="49" charset="0"/>
                <a:cs typeface="Courier New" pitchFamily="49" charset="0"/>
              </a:rPr>
              <a:t>if-else</a:t>
            </a:r>
            <a:r>
              <a:rPr lang="en-US" noProof="1" smtClean="0"/>
              <a:t> Selection Structure</a:t>
            </a:r>
            <a:endParaRPr lang="en-US" dirty="0" smtClean="0"/>
          </a:p>
        </p:txBody>
      </p:sp>
      <p:sp>
        <p:nvSpPr>
          <p:cNvPr id="23556" name="Text Box 4"/>
          <p:cNvSpPr txBox="1">
            <a:spLocks noChangeArrowheads="1"/>
          </p:cNvSpPr>
          <p:nvPr/>
        </p:nvSpPr>
        <p:spPr bwMode="auto">
          <a:xfrm>
            <a:off x="1066800" y="1676400"/>
            <a:ext cx="7924800" cy="4816703"/>
          </a:xfrm>
          <a:prstGeom prst="rect">
            <a:avLst/>
          </a:prstGeom>
          <a:noFill/>
          <a:ln w="9525">
            <a:noFill/>
            <a:miter lim="800000"/>
            <a:headEnd/>
            <a:tailEnd/>
          </a:ln>
        </p:spPr>
        <p:txBody>
          <a:bodyPr>
            <a:spAutoFit/>
          </a:bodyPr>
          <a:lstStyle/>
          <a:p>
            <a:pPr eaLnBrk="1" hangingPunct="1">
              <a:spcAft>
                <a:spcPts val="600"/>
              </a:spcAft>
              <a:buFontTx/>
              <a:buChar char="–"/>
            </a:pPr>
            <a:r>
              <a:rPr lang="en-US" sz="2400" dirty="0">
                <a:latin typeface="Arial" charset="0"/>
              </a:rPr>
              <a:t>Without the braces, only one statement is executed.  e.g.  given the following code:</a:t>
            </a:r>
          </a:p>
          <a:p>
            <a:pPr lvl="2">
              <a:lnSpc>
                <a:spcPct val="90000"/>
              </a:lnSpc>
            </a:pPr>
            <a:r>
              <a:rPr lang="en-US" sz="2000" dirty="0" smtClean="0">
                <a:solidFill>
                  <a:srgbClr val="002060"/>
                </a:solidFill>
                <a:latin typeface="Courier New" pitchFamily="49" charset="0"/>
                <a:cs typeface="Courier New" pitchFamily="49" charset="0"/>
              </a:rPr>
              <a:t/>
            </a:r>
            <a:br>
              <a:rPr lang="en-US" sz="2000" dirty="0" smtClean="0">
                <a:solidFill>
                  <a:srgbClr val="002060"/>
                </a:solidFill>
                <a:latin typeface="Courier New" pitchFamily="49" charset="0"/>
                <a:cs typeface="Courier New" pitchFamily="49" charset="0"/>
              </a:rPr>
            </a:br>
            <a:r>
              <a:rPr lang="en-US" sz="2000" dirty="0" smtClean="0">
                <a:solidFill>
                  <a:srgbClr val="002060"/>
                </a:solidFill>
                <a:latin typeface="Courier New" pitchFamily="49" charset="0"/>
                <a:cs typeface="Courier New" pitchFamily="49" charset="0"/>
              </a:rPr>
              <a:t> </a:t>
            </a:r>
          </a:p>
          <a:p>
            <a:pPr lvl="2">
              <a:lnSpc>
                <a:spcPct val="90000"/>
              </a:lnSpc>
            </a:pPr>
            <a:endParaRPr lang="en-US" sz="2000" dirty="0" smtClean="0">
              <a:solidFill>
                <a:srgbClr val="002060"/>
              </a:solidFill>
              <a:latin typeface="Courier New" pitchFamily="49" charset="0"/>
              <a:cs typeface="Courier New" pitchFamily="49" charset="0"/>
            </a:endParaRPr>
          </a:p>
          <a:p>
            <a:pPr lvl="1" eaLnBrk="1" hangingPunct="1">
              <a:spcBef>
                <a:spcPts val="1200"/>
              </a:spcBef>
              <a:spcAft>
                <a:spcPts val="600"/>
              </a:spcAft>
              <a:buClr>
                <a:schemeClr val="folHlink"/>
              </a:buClr>
              <a:buSzPct val="100000"/>
              <a:buFont typeface="Arial" charset="0"/>
              <a:buChar char="•"/>
            </a:pPr>
            <a:r>
              <a:rPr lang="en-US" sz="2400" dirty="0" smtClean="0">
                <a:latin typeface="Arial" charset="0"/>
              </a:rPr>
              <a:t>  </a:t>
            </a:r>
            <a:r>
              <a:rPr lang="en-US" sz="2400" dirty="0">
                <a:latin typeface="Arial" charset="0"/>
              </a:rPr>
              <a:t>The statement,</a:t>
            </a:r>
          </a:p>
          <a:p>
            <a:pPr lvl="2">
              <a:spcAft>
                <a:spcPts val="600"/>
              </a:spcAft>
            </a:pPr>
            <a:r>
              <a:rPr lang="en-US" sz="2000" dirty="0">
                <a:solidFill>
                  <a:srgbClr val="002060"/>
                </a:solidFill>
              </a:rPr>
              <a:t>  </a:t>
            </a:r>
            <a:r>
              <a:rPr lang="en-US" sz="2000" dirty="0" smtClean="0">
                <a:solidFill>
                  <a:srgbClr val="002060"/>
                </a:solidFill>
                <a:latin typeface="Courier New" pitchFamily="49" charset="0"/>
                <a:cs typeface="Courier New" pitchFamily="49" charset="0"/>
              </a:rPr>
              <a:t> </a:t>
            </a:r>
            <a:endParaRPr lang="en-US" sz="2000" dirty="0">
              <a:solidFill>
                <a:srgbClr val="002060"/>
              </a:solidFill>
            </a:endParaRPr>
          </a:p>
          <a:p>
            <a:pPr lvl="1" eaLnBrk="1" hangingPunct="1">
              <a:spcAft>
                <a:spcPts val="600"/>
              </a:spcAft>
            </a:pPr>
            <a:r>
              <a:rPr lang="en-US" sz="2400" dirty="0">
                <a:latin typeface="Arial" charset="0"/>
              </a:rPr>
              <a:t>    will be executed independent of the value of grade.    </a:t>
            </a:r>
          </a:p>
          <a:p>
            <a:pPr lvl="1" eaLnBrk="1" hangingPunct="1">
              <a:spcAft>
                <a:spcPts val="600"/>
              </a:spcAft>
              <a:buClr>
                <a:srgbClr val="000099"/>
              </a:buClr>
              <a:buFont typeface="Arial" charset="0"/>
              <a:buChar char="•"/>
            </a:pPr>
            <a:r>
              <a:rPr lang="en-US" sz="2400" dirty="0">
                <a:latin typeface="Arial" charset="0"/>
              </a:rPr>
              <a:t>   The </a:t>
            </a:r>
            <a:r>
              <a:rPr lang="en-US" sz="2400" dirty="0" smtClean="0">
                <a:latin typeface="Arial" charset="0"/>
              </a:rPr>
              <a:t>statement,</a:t>
            </a:r>
          </a:p>
          <a:p>
            <a:pPr marL="914400" lvl="3">
              <a:spcAft>
                <a:spcPts val="600"/>
              </a:spcAft>
            </a:pPr>
            <a:r>
              <a:rPr lang="en-US" sz="2000" dirty="0" smtClean="0">
                <a:solidFill>
                  <a:srgbClr val="002060"/>
                </a:solidFill>
                <a:latin typeface="Courier New" pitchFamily="49" charset="0"/>
                <a:cs typeface="Courier New" pitchFamily="49" charset="0"/>
              </a:rPr>
              <a:t> </a:t>
            </a:r>
            <a:endParaRPr lang="en-US" sz="2000" dirty="0" smtClean="0">
              <a:solidFill>
                <a:srgbClr val="002060"/>
              </a:solidFill>
              <a:latin typeface="Arial" charset="0"/>
            </a:endParaRPr>
          </a:p>
          <a:p>
            <a:pPr lvl="1" eaLnBrk="1" hangingPunct="1">
              <a:spcAft>
                <a:spcPts val="600"/>
              </a:spcAft>
            </a:pPr>
            <a:r>
              <a:rPr lang="en-US" sz="2400" dirty="0" smtClean="0">
                <a:latin typeface="Arial" charset="0"/>
              </a:rPr>
              <a:t>     will execute only if grade is </a:t>
            </a:r>
          </a:p>
          <a:p>
            <a:pPr lvl="1" eaLnBrk="1" hangingPunct="1">
              <a:spcAft>
                <a:spcPts val="600"/>
              </a:spcAft>
            </a:pPr>
            <a:r>
              <a:rPr lang="en-US" sz="2400" dirty="0">
                <a:latin typeface="Arial" charset="0"/>
              </a:rPr>
              <a:t> </a:t>
            </a:r>
            <a:r>
              <a:rPr lang="en-US" sz="2400" dirty="0" smtClean="0">
                <a:latin typeface="Arial" charset="0"/>
              </a:rPr>
              <a:t>    greater than or equal to 90.</a:t>
            </a:r>
            <a:endParaRPr lang="en-US" sz="2400" dirty="0">
              <a:latin typeface="Arial" charset="0"/>
            </a:endParaRPr>
          </a:p>
        </p:txBody>
      </p:sp>
      <p:pic>
        <p:nvPicPr>
          <p:cNvPr id="7"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a:stretch/>
        </p:blipFill>
        <p:spPr bwMode="auto">
          <a:xfrm>
            <a:off x="7848600" y="2252186"/>
            <a:ext cx="93154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240" y="2468880"/>
            <a:ext cx="5534025" cy="966788"/>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3120" y="5257800"/>
            <a:ext cx="4000500" cy="2667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3120" y="3931920"/>
            <a:ext cx="5033963" cy="283369"/>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836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1371600" y="990600"/>
            <a:ext cx="7383463" cy="450850"/>
          </a:xfrm>
        </p:spPr>
        <p:txBody>
          <a:bodyPr>
            <a:normAutofit fontScale="90000"/>
          </a:bodyPr>
          <a:lstStyle/>
          <a:p>
            <a:pPr eaLnBrk="1" hangingPunct="1"/>
            <a:r>
              <a:rPr lang="en-US" noProof="1" smtClean="0"/>
              <a:t>The </a:t>
            </a:r>
            <a:r>
              <a:rPr lang="en-US" i="1" dirty="0" smtClean="0"/>
              <a:t>dangling </a:t>
            </a:r>
            <a:r>
              <a:rPr lang="en-US" dirty="0" smtClean="0"/>
              <a:t>else</a:t>
            </a:r>
            <a:endParaRPr lang="en-US" i="1" dirty="0" smtClean="0"/>
          </a:p>
        </p:txBody>
      </p:sp>
      <p:sp>
        <p:nvSpPr>
          <p:cNvPr id="24580" name="Text Box 3"/>
          <p:cNvSpPr txBox="1">
            <a:spLocks noChangeArrowheads="1"/>
          </p:cNvSpPr>
          <p:nvPr/>
        </p:nvSpPr>
        <p:spPr bwMode="auto">
          <a:xfrm>
            <a:off x="685800" y="1652588"/>
            <a:ext cx="8229600" cy="2416046"/>
          </a:xfrm>
          <a:prstGeom prst="rect">
            <a:avLst/>
          </a:prstGeom>
          <a:noFill/>
          <a:ln w="9525">
            <a:noFill/>
            <a:miter lim="800000"/>
            <a:headEnd/>
            <a:tailEnd/>
          </a:ln>
        </p:spPr>
        <p:txBody>
          <a:bodyPr>
            <a:spAutoFit/>
          </a:bodyPr>
          <a:lstStyle/>
          <a:p>
            <a:pPr lvl="1" eaLnBrk="1" hangingPunct="1">
              <a:lnSpc>
                <a:spcPct val="90000"/>
              </a:lnSpc>
              <a:spcBef>
                <a:spcPct val="20000"/>
              </a:spcBef>
            </a:pPr>
            <a:endParaRPr lang="en-US" sz="2000" dirty="0" smtClean="0">
              <a:solidFill>
                <a:srgbClr val="002060"/>
              </a:solidFill>
              <a:latin typeface="Courier New" pitchFamily="49" charset="0"/>
              <a:cs typeface="Courier New" pitchFamily="49" charset="0"/>
            </a:endParaRPr>
          </a:p>
          <a:p>
            <a:pPr lvl="1" eaLnBrk="1" hangingPunct="1">
              <a:lnSpc>
                <a:spcPct val="90000"/>
              </a:lnSpc>
              <a:spcBef>
                <a:spcPct val="20000"/>
              </a:spcBef>
            </a:pPr>
            <a:endParaRPr lang="en-US" sz="2000" dirty="0" smtClean="0">
              <a:solidFill>
                <a:srgbClr val="002060"/>
              </a:solidFill>
              <a:latin typeface="Courier New" pitchFamily="49" charset="0"/>
              <a:cs typeface="Courier New" pitchFamily="49" charset="0"/>
            </a:endParaRPr>
          </a:p>
          <a:p>
            <a:pPr lvl="1" eaLnBrk="1" hangingPunct="1">
              <a:lnSpc>
                <a:spcPct val="90000"/>
              </a:lnSpc>
              <a:spcBef>
                <a:spcPct val="20000"/>
              </a:spcBef>
            </a:pPr>
            <a:endParaRPr lang="en-US" sz="2000" dirty="0">
              <a:solidFill>
                <a:srgbClr val="002060"/>
              </a:solidFill>
              <a:latin typeface="Courier New" pitchFamily="49" charset="0"/>
              <a:cs typeface="Courier New" pitchFamily="49" charset="0"/>
            </a:endParaRPr>
          </a:p>
          <a:p>
            <a:pPr lvl="1" eaLnBrk="1" hangingPunct="1">
              <a:lnSpc>
                <a:spcPct val="90000"/>
              </a:lnSpc>
              <a:spcBef>
                <a:spcPct val="20000"/>
              </a:spcBef>
            </a:pPr>
            <a:endParaRPr lang="en-US" sz="2000" dirty="0">
              <a:solidFill>
                <a:srgbClr val="002060"/>
              </a:solidFill>
              <a:latin typeface="Courier New" pitchFamily="49" charset="0"/>
              <a:cs typeface="Courier New" pitchFamily="49" charset="0"/>
            </a:endParaRPr>
          </a:p>
          <a:p>
            <a:pPr lvl="1" eaLnBrk="1" hangingPunct="1">
              <a:lnSpc>
                <a:spcPct val="90000"/>
              </a:lnSpc>
              <a:spcBef>
                <a:spcPct val="20000"/>
              </a:spcBef>
            </a:pPr>
            <a:endParaRPr lang="en-US" sz="2000" dirty="0">
              <a:solidFill>
                <a:srgbClr val="002060"/>
              </a:solidFill>
              <a:latin typeface="Courier New" pitchFamily="49" charset="0"/>
              <a:cs typeface="Courier New" pitchFamily="49" charset="0"/>
            </a:endParaRPr>
          </a:p>
          <a:p>
            <a:pPr lvl="1" eaLnBrk="1" hangingPunct="1">
              <a:lnSpc>
                <a:spcPct val="90000"/>
              </a:lnSpc>
              <a:spcBef>
                <a:spcPct val="20000"/>
              </a:spcBef>
            </a:pPr>
            <a:r>
              <a:rPr lang="en-US" sz="2000" b="1" dirty="0" smtClean="0"/>
              <a:t>Note</a:t>
            </a:r>
            <a:r>
              <a:rPr lang="en-US" sz="2000" b="1" dirty="0"/>
              <a:t>:  </a:t>
            </a:r>
            <a:r>
              <a:rPr lang="en-US" sz="2000" dirty="0"/>
              <a:t>the compiler matches an else with the closest unmatched if</a:t>
            </a:r>
          </a:p>
          <a:p>
            <a:pPr lvl="1" eaLnBrk="1" hangingPunct="1">
              <a:lnSpc>
                <a:spcPct val="90000"/>
              </a:lnSpc>
              <a:spcBef>
                <a:spcPts val="600"/>
              </a:spcBef>
            </a:pPr>
            <a:r>
              <a:rPr lang="en-US" sz="2000" dirty="0" smtClean="0"/>
              <a:t>The </a:t>
            </a:r>
            <a:r>
              <a:rPr lang="en-US" sz="2000" dirty="0"/>
              <a:t>above will be treated </a:t>
            </a:r>
            <a:r>
              <a:rPr lang="en-US" sz="2000" dirty="0" smtClean="0"/>
              <a:t>as</a:t>
            </a:r>
            <a:endParaRPr lang="en-US" sz="2000" dirty="0">
              <a:solidFill>
                <a:srgbClr val="002060"/>
              </a:solidFill>
              <a:latin typeface="Courier New" pitchFamily="49" charset="0"/>
              <a:cs typeface="Courier New" pitchFamily="49"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45920"/>
            <a:ext cx="3417094" cy="1533525"/>
          </a:xfrm>
          <a:prstGeom prst="rect">
            <a:avLst/>
          </a:prstGeom>
          <a:noFill/>
          <a:ln w="952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114800"/>
            <a:ext cx="3617119" cy="1566863"/>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962400"/>
            <a:ext cx="1428750" cy="1428750"/>
          </a:xfrm>
          <a:prstGeom prst="rect">
            <a:avLst/>
          </a:prstGeom>
          <a:noFill/>
          <a:extLst>
            <a:ext uri="{909E8E84-426E-40DD-AFC4-6F175D3DCCD1}">
              <a14:hiddenFill xmlns:a14="http://schemas.microsoft.com/office/drawing/2010/main">
                <a:solidFill>
                  <a:srgbClr val="FFFFFF"/>
                </a:solidFill>
              </a14:hiddenFill>
            </a:ext>
          </a:extLst>
        </p:spPr>
      </p:pic>
      <p:sp>
        <p:nvSpPr>
          <p:cNvPr id="25603" name="Rectangle 2"/>
          <p:cNvSpPr>
            <a:spLocks noGrp="1" noChangeArrowheads="1"/>
          </p:cNvSpPr>
          <p:nvPr>
            <p:ph type="title"/>
          </p:nvPr>
        </p:nvSpPr>
        <p:spPr/>
        <p:txBody>
          <a:bodyPr/>
          <a:lstStyle/>
          <a:p>
            <a:pPr eaLnBrk="1" hangingPunct="1"/>
            <a:r>
              <a:rPr lang="en-US" noProof="1" smtClean="0"/>
              <a:t>The </a:t>
            </a:r>
            <a:r>
              <a:rPr lang="en-US" i="1" smtClean="0"/>
              <a:t>dangling </a:t>
            </a:r>
            <a:r>
              <a:rPr lang="en-US" smtClean="0"/>
              <a:t>else</a:t>
            </a:r>
            <a:endParaRPr lang="en-US" i="1" smtClean="0"/>
          </a:p>
        </p:txBody>
      </p:sp>
      <p:sp>
        <p:nvSpPr>
          <p:cNvPr id="25604" name="Text Box 3"/>
          <p:cNvSpPr txBox="1">
            <a:spLocks noChangeArrowheads="1"/>
          </p:cNvSpPr>
          <p:nvPr/>
        </p:nvSpPr>
        <p:spPr bwMode="auto">
          <a:xfrm>
            <a:off x="914400" y="1676400"/>
            <a:ext cx="8229600" cy="1575816"/>
          </a:xfrm>
          <a:prstGeom prst="rect">
            <a:avLst/>
          </a:prstGeom>
          <a:noFill/>
          <a:ln w="9525">
            <a:noFill/>
            <a:miter lim="800000"/>
            <a:headEnd/>
            <a:tailEnd/>
          </a:ln>
        </p:spPr>
        <p:txBody>
          <a:bodyPr>
            <a:spAutoFit/>
          </a:bodyPr>
          <a:lstStyle/>
          <a:p>
            <a:pPr lvl="1" eaLnBrk="1" hangingPunct="1">
              <a:lnSpc>
                <a:spcPct val="90000"/>
              </a:lnSpc>
              <a:spcBef>
                <a:spcPct val="20000"/>
              </a:spcBef>
            </a:pPr>
            <a:r>
              <a:rPr lang="en-US" sz="2400" dirty="0"/>
              <a:t>If the else is to match the outer if, use braces.</a:t>
            </a:r>
          </a:p>
          <a:p>
            <a:pPr lvl="1" eaLnBrk="1" hangingPunct="1">
              <a:lnSpc>
                <a:spcPct val="90000"/>
              </a:lnSpc>
              <a:spcBef>
                <a:spcPct val="20000"/>
              </a:spcBef>
            </a:pPr>
            <a:r>
              <a:rPr lang="en-US" sz="2000" dirty="0" smtClean="0">
                <a:solidFill>
                  <a:srgbClr val="002060"/>
                </a:solidFill>
              </a:rPr>
              <a:t>                </a:t>
            </a:r>
            <a:endParaRPr lang="en-US" sz="2000" dirty="0">
              <a:solidFill>
                <a:srgbClr val="002060"/>
              </a:solidFill>
            </a:endParaRPr>
          </a:p>
          <a:p>
            <a:pPr lvl="1" eaLnBrk="1" hangingPunct="1">
              <a:lnSpc>
                <a:spcPct val="90000"/>
              </a:lnSpc>
              <a:spcBef>
                <a:spcPct val="20000"/>
              </a:spcBef>
            </a:pPr>
            <a:r>
              <a:rPr lang="en-US" sz="2400" dirty="0">
                <a:solidFill>
                  <a:srgbClr val="002060"/>
                </a:solidFill>
              </a:rPr>
              <a:t>      </a:t>
            </a:r>
          </a:p>
          <a:p>
            <a:pPr lvl="1" eaLnBrk="1" hangingPunct="1">
              <a:lnSpc>
                <a:spcPct val="90000"/>
              </a:lnSpc>
              <a:spcBef>
                <a:spcPct val="20000"/>
              </a:spcBef>
            </a:pPr>
            <a:r>
              <a:rPr lang="en-US" sz="2400" dirty="0"/>
              <a:t>          </a:t>
            </a:r>
            <a:endParaRPr lang="en-US" sz="2400" dirty="0">
              <a:solidFill>
                <a:srgbClr val="000000"/>
              </a:solidFill>
              <a:cs typeface="Times New Roman" pitchFamily="18" charset="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286000"/>
            <a:ext cx="3550444" cy="2083594"/>
          </a:xfrm>
          <a:prstGeom prst="rect">
            <a:avLst/>
          </a:prstGeom>
          <a:noFill/>
          <a:ln w="9525">
            <a:solidFill>
              <a:srgbClr val="FF99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i="1" smtClean="0">
                <a:latin typeface="Courier New" pitchFamily="49" charset="0"/>
                <a:cs typeface="Courier New" pitchFamily="49" charset="0"/>
              </a:rPr>
              <a:t>if-else</a:t>
            </a:r>
            <a:r>
              <a:rPr lang="en-US" smtClean="0"/>
              <a:t> Construct</a:t>
            </a:r>
          </a:p>
        </p:txBody>
      </p:sp>
      <p:sp>
        <p:nvSpPr>
          <p:cNvPr id="26628" name="Rectangle 3"/>
          <p:cNvSpPr>
            <a:spLocks noGrp="1" noChangeArrowheads="1"/>
          </p:cNvSpPr>
          <p:nvPr>
            <p:ph type="body" idx="1"/>
          </p:nvPr>
        </p:nvSpPr>
        <p:spPr/>
        <p:txBody>
          <a:bodyPr/>
          <a:lstStyle/>
          <a:p>
            <a:pPr eaLnBrk="1" hangingPunct="1"/>
            <a:r>
              <a:rPr lang="en-US" dirty="0" smtClean="0"/>
              <a:t>To avoid confusion, and possible errors, it is best to use braces even for single statements.</a:t>
            </a:r>
            <a:endParaRPr lang="en-US" sz="1800" dirty="0">
              <a:solidFill>
                <a:srgbClr val="002060"/>
              </a:solidFill>
              <a:latin typeface="Courier New" pitchFamily="49" charset="0"/>
              <a:cs typeface="Courier New" pitchFamily="49" charset="0"/>
            </a:endParaRPr>
          </a:p>
          <a:p>
            <a:pPr lvl="1"/>
            <a:r>
              <a:rPr lang="en-US" dirty="0" smtClean="0"/>
              <a:t>However, code will be longer</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031331"/>
            <a:ext cx="3533775" cy="3217069"/>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058606" y="1905000"/>
            <a:ext cx="1027846"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050"/>
          <p:cNvSpPr>
            <a:spLocks noGrp="1" noChangeArrowheads="1"/>
          </p:cNvSpPr>
          <p:nvPr>
            <p:ph type="title"/>
          </p:nvPr>
        </p:nvSpPr>
        <p:spPr/>
        <p:txBody>
          <a:bodyPr/>
          <a:lstStyle/>
          <a:p>
            <a:pPr eaLnBrk="1" hangingPunct="1"/>
            <a:r>
              <a:rPr lang="en-US" noProof="1" smtClean="0"/>
              <a:t>Conditional Expressions</a:t>
            </a:r>
            <a:endParaRPr lang="en-US" dirty="0" smtClean="0"/>
          </a:p>
        </p:txBody>
      </p:sp>
      <p:sp>
        <p:nvSpPr>
          <p:cNvPr id="139267" name="Rectangle 2051"/>
          <p:cNvSpPr>
            <a:spLocks noGrp="1" noChangeArrowheads="1"/>
          </p:cNvSpPr>
          <p:nvPr>
            <p:ph type="body" idx="1"/>
          </p:nvPr>
        </p:nvSpPr>
        <p:spPr/>
        <p:txBody>
          <a:bodyPr/>
          <a:lstStyle/>
          <a:p>
            <a:pPr>
              <a:defRPr/>
            </a:pPr>
            <a:r>
              <a:rPr lang="en-US" dirty="0"/>
              <a:t>C uses an integer to represent Boolean values</a:t>
            </a:r>
          </a:p>
          <a:p>
            <a:pPr lvl="1">
              <a:defRPr/>
            </a:pPr>
            <a:r>
              <a:rPr lang="en-US" dirty="0"/>
              <a:t>Zero is interpreted as false</a:t>
            </a:r>
          </a:p>
          <a:p>
            <a:pPr lvl="1">
              <a:defRPr/>
            </a:pPr>
            <a:r>
              <a:rPr lang="en-US" dirty="0"/>
              <a:t>Any other integer value is interpreted as true</a:t>
            </a:r>
          </a:p>
        </p:txBody>
      </p:sp>
      <p:grpSp>
        <p:nvGrpSpPr>
          <p:cNvPr id="2" name="Group 1"/>
          <p:cNvGrpSpPr/>
          <p:nvPr/>
        </p:nvGrpSpPr>
        <p:grpSpPr>
          <a:xfrm>
            <a:off x="3276600" y="2971800"/>
            <a:ext cx="4552950" cy="3200400"/>
            <a:chOff x="3276600" y="2971800"/>
            <a:chExt cx="4552950" cy="320040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971800"/>
              <a:ext cx="4400550" cy="3200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400800" y="5402759"/>
              <a:ext cx="1132041" cy="769441"/>
            </a:xfrm>
            <a:prstGeom prst="rect">
              <a:avLst/>
            </a:prstGeom>
            <a:noFill/>
          </p:spPr>
          <p:txBody>
            <a:bodyPr wrap="none" lIns="91440" tIns="45720" rIns="91440" bIns="45720">
              <a:spAutoFit/>
            </a:bodyPr>
            <a:lstStyle/>
            <a:p>
              <a:pPr algn="ctr"/>
              <a:r>
                <a:rPr lang="en-US" sz="4400" b="1" cap="none" spc="0" dirty="0" smtClean="0">
                  <a:ln w="1905">
                    <a:solidFill>
                      <a:srgbClr val="92D050"/>
                    </a:solidFill>
                  </a:ln>
                  <a:solidFill>
                    <a:srgbClr val="92D050"/>
                  </a:solidFill>
                  <a:effectLst>
                    <a:innerShdw blurRad="69850" dist="43180" dir="5400000">
                      <a:srgbClr val="000000">
                        <a:alpha val="65000"/>
                      </a:srgbClr>
                    </a:innerShdw>
                  </a:effectLst>
                  <a:latin typeface="Bradley Hand ITC" pitchFamily="66" charset="0"/>
                </a:rPr>
                <a:t>zero</a:t>
              </a:r>
              <a:endParaRPr lang="en-US" sz="4400" b="1" cap="none" spc="0" dirty="0">
                <a:ln w="1905">
                  <a:solidFill>
                    <a:srgbClr val="92D050"/>
                  </a:solidFill>
                </a:ln>
                <a:solidFill>
                  <a:srgbClr val="92D050"/>
                </a:solidFill>
                <a:effectLst>
                  <a:innerShdw blurRad="69850" dist="43180" dir="5400000">
                    <a:srgbClr val="000000">
                      <a:alpha val="65000"/>
                    </a:srgbClr>
                  </a:innerShdw>
                </a:effectLst>
                <a:latin typeface="Bradley Hand ITC" pitchFamily="66" charset="0"/>
              </a:endParaRPr>
            </a:p>
          </p:txBody>
        </p:sp>
        <p:sp>
          <p:nvSpPr>
            <p:cNvPr id="7" name="Rectangle 6"/>
            <p:cNvSpPr/>
            <p:nvPr/>
          </p:nvSpPr>
          <p:spPr>
            <a:xfrm>
              <a:off x="3276600" y="3810000"/>
              <a:ext cx="2055371" cy="769441"/>
            </a:xfrm>
            <a:prstGeom prst="rect">
              <a:avLst/>
            </a:prstGeom>
            <a:noFill/>
          </p:spPr>
          <p:txBody>
            <a:bodyPr wrap="none" lIns="91440" tIns="45720" rIns="91440" bIns="45720">
              <a:spAutoFit/>
            </a:bodyPr>
            <a:lstStyle/>
            <a:p>
              <a:pPr algn="ctr"/>
              <a:r>
                <a:rPr lang="en-US" sz="4400" b="1" dirty="0">
                  <a:ln w="1905">
                    <a:solidFill>
                      <a:srgbClr val="92D050"/>
                    </a:solidFill>
                  </a:ln>
                  <a:solidFill>
                    <a:srgbClr val="92D050"/>
                  </a:solidFill>
                  <a:effectLst>
                    <a:innerShdw blurRad="69850" dist="43180" dir="5400000">
                      <a:srgbClr val="000000">
                        <a:alpha val="65000"/>
                      </a:srgbClr>
                    </a:innerShdw>
                  </a:effectLst>
                  <a:latin typeface="Bradley Hand ITC" pitchFamily="66" charset="0"/>
                </a:rPr>
                <a:t>n</a:t>
              </a:r>
              <a:r>
                <a:rPr lang="en-US" sz="4400" b="1" cap="none" spc="0" dirty="0" smtClean="0">
                  <a:ln w="1905">
                    <a:solidFill>
                      <a:srgbClr val="92D050"/>
                    </a:solidFill>
                  </a:ln>
                  <a:solidFill>
                    <a:srgbClr val="92D050"/>
                  </a:solidFill>
                  <a:effectLst>
                    <a:innerShdw blurRad="69850" dist="43180" dir="5400000">
                      <a:srgbClr val="000000">
                        <a:alpha val="65000"/>
                      </a:srgbClr>
                    </a:innerShdw>
                  </a:effectLst>
                  <a:latin typeface="Bradley Hand ITC" pitchFamily="66" charset="0"/>
                </a:rPr>
                <a:t>ot zero</a:t>
              </a:r>
              <a:endParaRPr lang="en-US" sz="4400" b="1" cap="none" spc="0" dirty="0">
                <a:ln w="1905">
                  <a:solidFill>
                    <a:srgbClr val="92D050"/>
                  </a:solidFill>
                </a:ln>
                <a:solidFill>
                  <a:srgbClr val="92D050"/>
                </a:solidFill>
                <a:effectLst>
                  <a:innerShdw blurRad="69850" dist="43180" dir="5400000">
                    <a:srgbClr val="000000">
                      <a:alpha val="65000"/>
                    </a:srgbClr>
                  </a:innerShdw>
                </a:effectLst>
                <a:latin typeface="Bradley Hand ITC" pitchFamily="66" charset="0"/>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447800" y="838200"/>
            <a:ext cx="6973888" cy="644525"/>
          </a:xfrm>
        </p:spPr>
        <p:txBody>
          <a:bodyPr>
            <a:normAutofit fontScale="90000"/>
          </a:bodyPr>
          <a:lstStyle/>
          <a:p>
            <a:pPr eaLnBrk="1" hangingPunct="1"/>
            <a:r>
              <a:rPr lang="en-US" smtClean="0"/>
              <a:t>Flow of Control</a:t>
            </a:r>
          </a:p>
        </p:txBody>
      </p:sp>
      <p:sp>
        <p:nvSpPr>
          <p:cNvPr id="6148" name="Rectangle 3"/>
          <p:cNvSpPr>
            <a:spLocks noGrp="1" noChangeArrowheads="1"/>
          </p:cNvSpPr>
          <p:nvPr>
            <p:ph type="body" idx="1"/>
          </p:nvPr>
        </p:nvSpPr>
        <p:spPr>
          <a:xfrm>
            <a:off x="1066800" y="1676400"/>
            <a:ext cx="7924800" cy="5029200"/>
          </a:xfrm>
        </p:spPr>
        <p:txBody>
          <a:bodyPr/>
          <a:lstStyle/>
          <a:p>
            <a:pPr eaLnBrk="1" hangingPunct="1">
              <a:lnSpc>
                <a:spcPct val="90000"/>
              </a:lnSpc>
            </a:pPr>
            <a:r>
              <a:rPr lang="en-US" dirty="0" smtClean="0"/>
              <a:t>Control structures</a:t>
            </a:r>
          </a:p>
          <a:p>
            <a:pPr lvl="1" eaLnBrk="1" hangingPunct="1">
              <a:lnSpc>
                <a:spcPct val="90000"/>
              </a:lnSpc>
              <a:buFont typeface="Wingdings" pitchFamily="2" charset="2"/>
              <a:buNone/>
            </a:pPr>
            <a:r>
              <a:rPr lang="en-US" dirty="0" smtClean="0"/>
              <a:t>  combination of individual statements into a logical unit that regulates the flow of execution in a program or function</a:t>
            </a:r>
          </a:p>
          <a:p>
            <a:pPr lvl="1" eaLnBrk="1" hangingPunct="1">
              <a:lnSpc>
                <a:spcPct val="90000"/>
              </a:lnSpc>
              <a:spcBef>
                <a:spcPts val="1200"/>
              </a:spcBef>
            </a:pPr>
            <a:r>
              <a:rPr lang="en-US" dirty="0" smtClean="0"/>
              <a:t>Sequence</a:t>
            </a:r>
          </a:p>
          <a:p>
            <a:pPr lvl="1" eaLnBrk="1" hangingPunct="1">
              <a:lnSpc>
                <a:spcPct val="90000"/>
              </a:lnSpc>
              <a:spcBef>
                <a:spcPts val="1200"/>
              </a:spcBef>
            </a:pPr>
            <a:r>
              <a:rPr lang="en-US" dirty="0" smtClean="0"/>
              <a:t>Selection (Making Decisions)</a:t>
            </a:r>
          </a:p>
          <a:p>
            <a:pPr lvl="1" eaLnBrk="1" hangingPunct="1">
              <a:lnSpc>
                <a:spcPct val="90000"/>
              </a:lnSpc>
              <a:spcBef>
                <a:spcPts val="1200"/>
              </a:spcBef>
            </a:pPr>
            <a:r>
              <a:rPr lang="en-US" dirty="0" smtClean="0"/>
              <a:t>Repetition (Looping)</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050"/>
          <p:cNvSpPr>
            <a:spLocks noGrp="1" noChangeArrowheads="1"/>
          </p:cNvSpPr>
          <p:nvPr>
            <p:ph type="title"/>
          </p:nvPr>
        </p:nvSpPr>
        <p:spPr/>
        <p:txBody>
          <a:bodyPr/>
          <a:lstStyle/>
          <a:p>
            <a:r>
              <a:rPr lang="en-US" noProof="1"/>
              <a:t>Conditional Expressions</a:t>
            </a:r>
            <a:endParaRPr lang="en-US" dirty="0" smtClean="0"/>
          </a:p>
        </p:txBody>
      </p:sp>
      <p:sp>
        <p:nvSpPr>
          <p:cNvPr id="139267" name="Rectangle 2051"/>
          <p:cNvSpPr>
            <a:spLocks noGrp="1" noChangeArrowheads="1"/>
          </p:cNvSpPr>
          <p:nvPr>
            <p:ph sz="quarter" idx="1"/>
          </p:nvPr>
        </p:nvSpPr>
        <p:spPr>
          <a:xfrm>
            <a:off x="914400" y="1447800"/>
            <a:ext cx="7772400" cy="4191000"/>
          </a:xfrm>
        </p:spPr>
        <p:txBody>
          <a:bodyPr>
            <a:normAutofit/>
          </a:bodyPr>
          <a:lstStyle/>
          <a:p>
            <a:pPr eaLnBrk="1" hangingPunct="1">
              <a:defRPr/>
            </a:pPr>
            <a:r>
              <a:rPr lang="en-US" dirty="0" smtClean="0">
                <a:latin typeface="+mj-lt"/>
              </a:rPr>
              <a:t>                      </a:t>
            </a:r>
            <a:r>
              <a:rPr lang="en-US" sz="2600" dirty="0" smtClean="0">
                <a:latin typeface="+mj-lt"/>
              </a:rPr>
              <a:t>is not a syntax error in C.</a:t>
            </a:r>
          </a:p>
          <a:p>
            <a:pPr lvl="1">
              <a:defRPr/>
            </a:pPr>
            <a:r>
              <a:rPr lang="en-US" dirty="0" smtClean="0">
                <a:latin typeface="+mj-lt"/>
              </a:rPr>
              <a:t>The expression, </a:t>
            </a:r>
            <a:r>
              <a:rPr lang="en-US" i="1" dirty="0" smtClean="0">
                <a:latin typeface="+mj-lt"/>
              </a:rPr>
              <a:t>n = 0</a:t>
            </a:r>
            <a:r>
              <a:rPr lang="en-US" dirty="0" smtClean="0">
                <a:latin typeface="+mj-lt"/>
              </a:rPr>
              <a:t>, assigns zero to n and the value of the expression is 0.  Zero is interpreted as false, and the false branch of the if statement will be taken.</a:t>
            </a:r>
          </a:p>
          <a:p>
            <a:pPr>
              <a:defRPr/>
            </a:pPr>
            <a:r>
              <a:rPr lang="en-US" dirty="0" smtClean="0"/>
              <a:t>                      </a:t>
            </a:r>
            <a:r>
              <a:rPr lang="en-US" dirty="0"/>
              <a:t>is not a syntax error in C</a:t>
            </a:r>
            <a:r>
              <a:rPr lang="en-US" dirty="0" smtClean="0"/>
              <a:t>.</a:t>
            </a:r>
          </a:p>
          <a:p>
            <a:pPr lvl="1">
              <a:defRPr/>
            </a:pPr>
            <a:r>
              <a:rPr lang="en-US" dirty="0" smtClean="0">
                <a:latin typeface="+mj-lt"/>
              </a:rPr>
              <a:t>The expression assigns 5 to n.  5 is interpreted as true, and the true branch of the if statement will be taken.</a:t>
            </a:r>
          </a:p>
          <a:p>
            <a:pPr eaLnBrk="1" hangingPunct="1">
              <a:defRPr/>
            </a:pPr>
            <a:endParaRPr lang="en-US" dirty="0" smtClean="0">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1554480"/>
            <a:ext cx="1483519" cy="300038"/>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160" y="3154680"/>
            <a:ext cx="1466850" cy="333375"/>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215737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050"/>
          <p:cNvSpPr>
            <a:spLocks noGrp="1" noChangeArrowheads="1"/>
          </p:cNvSpPr>
          <p:nvPr>
            <p:ph type="title"/>
          </p:nvPr>
        </p:nvSpPr>
        <p:spPr/>
        <p:txBody>
          <a:bodyPr/>
          <a:lstStyle/>
          <a:p>
            <a:pPr eaLnBrk="1" hangingPunct="1"/>
            <a:r>
              <a:rPr lang="en-US" noProof="1" smtClean="0"/>
              <a:t>Conditional Expressions</a:t>
            </a:r>
            <a:endParaRPr lang="en-US" dirty="0" smtClean="0"/>
          </a:p>
        </p:txBody>
      </p:sp>
      <p:sp>
        <p:nvSpPr>
          <p:cNvPr id="139267" name="Rectangle 2051"/>
          <p:cNvSpPr>
            <a:spLocks noGrp="1" noChangeArrowheads="1"/>
          </p:cNvSpPr>
          <p:nvPr>
            <p:ph sz="quarter" idx="1"/>
          </p:nvPr>
        </p:nvSpPr>
        <p:spPr>
          <a:xfrm>
            <a:off x="914400" y="1447801"/>
            <a:ext cx="7772400" cy="4495799"/>
          </a:xfrm>
        </p:spPr>
        <p:txBody>
          <a:bodyPr>
            <a:normAutofit/>
          </a:bodyPr>
          <a:lstStyle/>
          <a:p>
            <a:pPr eaLnBrk="1" hangingPunct="1">
              <a:defRPr/>
            </a:pPr>
            <a:r>
              <a:rPr lang="en-US" dirty="0" smtClean="0">
                <a:latin typeface="+mj-lt"/>
              </a:rPr>
              <a:t>Remember to use the == operator to test for equality.</a:t>
            </a:r>
          </a:p>
          <a:p>
            <a:pPr eaLnBrk="1" hangingPunct="1">
              <a:defRPr/>
            </a:pPr>
            <a:r>
              <a:rPr lang="en-US" dirty="0" smtClean="0">
                <a:latin typeface="+mj-lt"/>
              </a:rPr>
              <a:t>To help catch the error when the equality check involves a constant,  put the constant on the left hand side of the ==.  </a:t>
            </a:r>
          </a:p>
          <a:p>
            <a:pPr lvl="1">
              <a:defRPr/>
            </a:pPr>
            <a:r>
              <a:rPr lang="en-US" dirty="0" smtClean="0">
                <a:latin typeface="+mj-lt"/>
              </a:rPr>
              <a:t>For example, use </a:t>
            </a:r>
          </a:p>
          <a:p>
            <a:pPr lvl="2" eaLnBrk="1" hangingPunct="1">
              <a:buFont typeface="Wingdings" pitchFamily="2" charset="2"/>
              <a:buNone/>
              <a:defRPr/>
            </a:pPr>
            <a:r>
              <a:rPr lang="en-US" dirty="0" smtClean="0">
                <a:latin typeface="+mj-lt"/>
              </a:rPr>
              <a:t>                 instead of </a:t>
            </a:r>
          </a:p>
          <a:p>
            <a:pPr marL="801688" lvl="1" eaLnBrk="1" hangingPunct="1">
              <a:buFont typeface="Wingdings" pitchFamily="2" charset="2"/>
              <a:buNone/>
              <a:defRPr/>
            </a:pPr>
            <a:r>
              <a:rPr lang="en-US" dirty="0" smtClean="0">
                <a:latin typeface="+mj-lt"/>
              </a:rPr>
              <a:t>Since               is not a valid assignment in C, the compiler will detect this error when == is intended.</a:t>
            </a:r>
          </a:p>
        </p:txBody>
      </p:sp>
      <p:sp>
        <p:nvSpPr>
          <p:cNvPr id="2" name="Rectangle 1"/>
          <p:cNvSpPr/>
          <p:nvPr/>
        </p:nvSpPr>
        <p:spPr>
          <a:xfrm>
            <a:off x="6767488" y="381000"/>
            <a:ext cx="1207383"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8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4082" y="4953000"/>
            <a:ext cx="4445318" cy="247650"/>
          </a:xfrm>
          <a:prstGeom prst="rect">
            <a:avLst/>
          </a:prstGeom>
          <a:noFill/>
          <a:ln w="9525">
            <a:solidFill>
              <a:srgbClr val="FF99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0480" y="3246120"/>
            <a:ext cx="1583531" cy="316706"/>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480" y="3611880"/>
            <a:ext cx="1600200" cy="300038"/>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8568" y="4023360"/>
            <a:ext cx="942975" cy="3000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15117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762000" y="609600"/>
            <a:ext cx="8229600" cy="838200"/>
          </a:xfrm>
        </p:spPr>
        <p:txBody>
          <a:bodyPr>
            <a:normAutofit fontScale="90000"/>
          </a:bodyPr>
          <a:lstStyle/>
          <a:p>
            <a:pPr eaLnBrk="1" hangingPunct="1"/>
            <a:r>
              <a:rPr lang="en-US" noProof="1" smtClean="0"/>
              <a:t>The </a:t>
            </a:r>
            <a:r>
              <a:rPr lang="en-US" i="1" noProof="1" smtClean="0">
                <a:latin typeface="Courier New" pitchFamily="49" charset="0"/>
                <a:cs typeface="Courier New" pitchFamily="49" charset="0"/>
              </a:rPr>
              <a:t>switch</a:t>
            </a:r>
            <a:r>
              <a:rPr lang="en-US" noProof="1" smtClean="0"/>
              <a:t> Multiple-Selection Structure</a:t>
            </a:r>
            <a:endParaRPr lang="en-US" dirty="0" smtClean="0"/>
          </a:p>
        </p:txBody>
      </p:sp>
      <p:sp>
        <p:nvSpPr>
          <p:cNvPr id="30724" name="Rectangle 3"/>
          <p:cNvSpPr>
            <a:spLocks noGrp="1" noChangeArrowheads="1"/>
          </p:cNvSpPr>
          <p:nvPr>
            <p:ph type="body" idx="1"/>
          </p:nvPr>
        </p:nvSpPr>
        <p:spPr>
          <a:xfrm>
            <a:off x="990600" y="1752600"/>
            <a:ext cx="8153400" cy="4876800"/>
          </a:xfrm>
        </p:spPr>
        <p:txBody>
          <a:bodyPr/>
          <a:lstStyle/>
          <a:p>
            <a:pPr eaLnBrk="1" hangingPunct="1"/>
            <a:r>
              <a:rPr lang="en-US" i="1" smtClean="0">
                <a:latin typeface="Courier New" pitchFamily="49" charset="0"/>
                <a:cs typeface="Courier New" pitchFamily="49" charset="0"/>
              </a:rPr>
              <a:t>switch</a:t>
            </a:r>
          </a:p>
          <a:p>
            <a:pPr lvl="1" eaLnBrk="1" hangingPunct="1"/>
            <a:r>
              <a:rPr lang="en-US" smtClean="0"/>
              <a:t>Useful when variable or expression is tested for multiple values</a:t>
            </a:r>
          </a:p>
          <a:p>
            <a:pPr lvl="1" eaLnBrk="1" hangingPunct="1"/>
            <a:r>
              <a:rPr lang="en-US" smtClean="0"/>
              <a:t>Consists of a series of </a:t>
            </a:r>
            <a:r>
              <a:rPr lang="en-US" b="1" smtClean="0">
                <a:latin typeface="Courier New" pitchFamily="49" charset="0"/>
              </a:rPr>
              <a:t>case</a:t>
            </a:r>
            <a:r>
              <a:rPr lang="en-US" smtClean="0"/>
              <a:t> labels and an optional </a:t>
            </a:r>
            <a:r>
              <a:rPr lang="en-US" b="1" smtClean="0">
                <a:latin typeface="Courier New" pitchFamily="49" charset="0"/>
              </a:rPr>
              <a:t>default</a:t>
            </a:r>
            <a:r>
              <a:rPr lang="en-US" smtClean="0"/>
              <a:t> case</a:t>
            </a:r>
          </a:p>
        </p:txBody>
      </p:sp>
      <p:sp>
        <p:nvSpPr>
          <p:cNvPr id="30725" name="Rectangle 4"/>
          <p:cNvSpPr>
            <a:spLocks noChangeArrowheads="1"/>
          </p:cNvSpPr>
          <p:nvPr/>
        </p:nvSpPr>
        <p:spPr bwMode="auto">
          <a:xfrm>
            <a:off x="0" y="387350"/>
            <a:ext cx="5486400" cy="3921125"/>
          </a:xfrm>
          <a:prstGeom prst="rect">
            <a:avLst/>
          </a:prstGeom>
          <a:noFill/>
          <a:ln w="9525">
            <a:noFill/>
            <a:miter lim="800000"/>
            <a:headEnd/>
            <a:tailEnd/>
          </a:ln>
        </p:spPr>
        <p:txBody>
          <a:bodyPr>
            <a:spAutoFit/>
          </a:bodyPr>
          <a:lstStyle/>
          <a:p>
            <a:endParaRPr lang="en-US"/>
          </a:p>
        </p:txBody>
      </p:sp>
      <p:sp>
        <p:nvSpPr>
          <p:cNvPr id="30726" name="Rectangle 5"/>
          <p:cNvSpPr>
            <a:spLocks noChangeArrowheads="1"/>
          </p:cNvSpPr>
          <p:nvPr/>
        </p:nvSpPr>
        <p:spPr bwMode="auto">
          <a:xfrm>
            <a:off x="0" y="2932113"/>
            <a:ext cx="5486400" cy="639762"/>
          </a:xfrm>
          <a:prstGeom prst="rect">
            <a:avLst/>
          </a:prstGeom>
          <a:noFill/>
          <a:ln w="9525">
            <a:noFill/>
            <a:miter lim="800000"/>
            <a:headEnd/>
            <a:tailEnd/>
          </a:ln>
        </p:spPr>
        <p:txBody>
          <a:bodyPr>
            <a:spAutoFit/>
          </a:bodyPr>
          <a:lstStyle/>
          <a:p>
            <a:pPr eaLnBrk="1" hangingPunct="1"/>
            <a:r>
              <a:rPr lang="en-US" sz="1200">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sp>
        <p:nvSpPr>
          <p:cNvPr id="30727" name="Rectangle 6"/>
          <p:cNvSpPr>
            <a:spLocks noChangeArrowheads="1"/>
          </p:cNvSpPr>
          <p:nvPr/>
        </p:nvSpPr>
        <p:spPr bwMode="auto">
          <a:xfrm>
            <a:off x="0" y="4308475"/>
            <a:ext cx="9144000" cy="669925"/>
          </a:xfrm>
          <a:prstGeom prst="rect">
            <a:avLst/>
          </a:prstGeom>
          <a:noFill/>
          <a:ln w="9525">
            <a:noFill/>
            <a:miter lim="800000"/>
            <a:headEnd/>
            <a:tailEnd/>
          </a:ln>
        </p:spPr>
        <p:txBody>
          <a:bodyPr>
            <a:spAutoFit/>
          </a:bodyPr>
          <a:lstStyle/>
          <a:p>
            <a:pPr eaLnBrk="1" hangingPunct="1"/>
            <a:r>
              <a:rPr lang="en-US" sz="1400">
                <a:latin typeface="Times New Roman" pitchFamily="18" charset="0"/>
                <a:cs typeface="Times New Roman" pitchFamily="18" charset="0"/>
              </a:rPr>
              <a:t/>
            </a:r>
            <a:br>
              <a:rPr lang="en-US" sz="1400">
                <a:latin typeface="Times New Roman" pitchFamily="18" charset="0"/>
                <a:cs typeface="Times New Roman" pitchFamily="18" charset="0"/>
              </a:rPr>
            </a:br>
            <a:endParaRPr lang="en-US" sz="2400">
              <a:latin typeface="Times New Roman" pitchFamily="18" charset="0"/>
            </a:endParaRPr>
          </a:p>
        </p:txBody>
      </p:sp>
      <p:pic>
        <p:nvPicPr>
          <p:cNvPr id="7" name="Picture 2"/>
          <p:cNvPicPr>
            <a:picLocks noChangeAspect="1" noChangeArrowheads="1"/>
          </p:cNvPicPr>
          <p:nvPr/>
        </p:nvPicPr>
        <p:blipFill>
          <a:blip r:embed="rId3" cstate="print"/>
          <a:srcRect/>
          <a:stretch>
            <a:fillRect/>
          </a:stretch>
        </p:blipFill>
        <p:spPr bwMode="auto">
          <a:xfrm>
            <a:off x="1295400" y="3966524"/>
            <a:ext cx="3276600" cy="2609457"/>
          </a:xfrm>
          <a:prstGeom prst="rect">
            <a:avLst/>
          </a:prstGeom>
          <a:noFill/>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400" noProof="1"/>
              <a:t>The </a:t>
            </a:r>
            <a:r>
              <a:rPr lang="en-US" sz="3400" i="1" noProof="1">
                <a:latin typeface="Courier New" pitchFamily="49" charset="0"/>
                <a:cs typeface="Courier New" pitchFamily="49" charset="0"/>
              </a:rPr>
              <a:t>switch</a:t>
            </a:r>
            <a:r>
              <a:rPr lang="en-US" sz="3400" noProof="1"/>
              <a:t> Multiple-Selection </a:t>
            </a:r>
            <a:r>
              <a:rPr lang="en-US" sz="3400" noProof="1" smtClean="0"/>
              <a:t>Structure</a:t>
            </a:r>
            <a:br>
              <a:rPr lang="en-US" sz="3400" noProof="1" smtClean="0"/>
            </a:br>
            <a:r>
              <a:rPr lang="en-US" sz="3400" noProof="1" smtClean="0"/>
              <a:t>With Breaks</a:t>
            </a:r>
            <a:endParaRPr lang="en-US" sz="3400" dirty="0"/>
          </a:p>
        </p:txBody>
      </p:sp>
      <p:sp>
        <p:nvSpPr>
          <p:cNvPr id="3" name="AutoShape 4"/>
          <p:cNvSpPr>
            <a:spLocks noChangeArrowheads="1"/>
          </p:cNvSpPr>
          <p:nvPr/>
        </p:nvSpPr>
        <p:spPr bwMode="auto">
          <a:xfrm>
            <a:off x="1626210" y="1676399"/>
            <a:ext cx="1905000" cy="4572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r>
              <a:rPr lang="en-US" dirty="0" smtClean="0">
                <a:solidFill>
                  <a:srgbClr val="000000"/>
                </a:solidFill>
                <a:latin typeface="Times New Roman" pitchFamily="18" charset="0"/>
                <a:cs typeface="Times New Roman" pitchFamily="18" charset="0"/>
              </a:rPr>
              <a:t>case a</a:t>
            </a:r>
            <a:endParaRPr lang="en-US" dirty="0">
              <a:solidFill>
                <a:srgbClr val="000000"/>
              </a:solidFill>
              <a:latin typeface="Times New Roman" pitchFamily="18" charset="0"/>
              <a:cs typeface="Times New Roman" pitchFamily="18" charset="0"/>
            </a:endParaRPr>
          </a:p>
        </p:txBody>
      </p:sp>
      <p:sp>
        <p:nvSpPr>
          <p:cNvPr id="4" name="Line 5"/>
          <p:cNvSpPr>
            <a:spLocks noChangeShapeType="1"/>
          </p:cNvSpPr>
          <p:nvPr/>
        </p:nvSpPr>
        <p:spPr bwMode="auto">
          <a:xfrm flipH="1">
            <a:off x="2574476" y="1371600"/>
            <a:ext cx="0" cy="304800"/>
          </a:xfrm>
          <a:prstGeom prst="line">
            <a:avLst/>
          </a:prstGeom>
          <a:noFill/>
          <a:ln w="9525">
            <a:solidFill>
              <a:schemeClr val="tx1"/>
            </a:solidFill>
            <a:round/>
            <a:headEnd/>
            <a:tailEnd type="triangle" w="med" len="med"/>
          </a:ln>
        </p:spPr>
        <p:txBody>
          <a:bodyPr wrap="none" anchor="ctr"/>
          <a:lstStyle/>
          <a:p>
            <a:endParaRPr lang="en-US"/>
          </a:p>
        </p:txBody>
      </p:sp>
      <p:sp>
        <p:nvSpPr>
          <p:cNvPr id="5" name="AutoShape 7"/>
          <p:cNvSpPr>
            <a:spLocks noChangeArrowheads="1"/>
          </p:cNvSpPr>
          <p:nvPr/>
        </p:nvSpPr>
        <p:spPr bwMode="auto">
          <a:xfrm>
            <a:off x="3986753" y="1662499"/>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case  a action(s)</a:t>
            </a:r>
            <a:endParaRPr lang="en-US" dirty="0"/>
          </a:p>
        </p:txBody>
      </p:sp>
      <p:sp>
        <p:nvSpPr>
          <p:cNvPr id="7" name="Line 9"/>
          <p:cNvSpPr>
            <a:spLocks noChangeShapeType="1"/>
          </p:cNvSpPr>
          <p:nvPr/>
        </p:nvSpPr>
        <p:spPr bwMode="auto">
          <a:xfrm>
            <a:off x="7679140" y="1915587"/>
            <a:ext cx="17060" cy="3697211"/>
          </a:xfrm>
          <a:prstGeom prst="line">
            <a:avLst/>
          </a:prstGeom>
          <a:noFill/>
          <a:ln w="9525">
            <a:solidFill>
              <a:schemeClr val="tx1"/>
            </a:solidFill>
            <a:round/>
            <a:headEnd/>
            <a:tailEnd type="triangle"/>
          </a:ln>
        </p:spPr>
        <p:txBody>
          <a:bodyPr wrap="none" anchor="ctr"/>
          <a:lstStyle/>
          <a:p>
            <a:endParaRPr lang="en-US"/>
          </a:p>
        </p:txBody>
      </p:sp>
      <p:sp>
        <p:nvSpPr>
          <p:cNvPr id="15" name="Line 9"/>
          <p:cNvSpPr>
            <a:spLocks noChangeShapeType="1"/>
          </p:cNvSpPr>
          <p:nvPr/>
        </p:nvSpPr>
        <p:spPr bwMode="auto">
          <a:xfrm>
            <a:off x="3531210" y="1901687"/>
            <a:ext cx="457200" cy="0"/>
          </a:xfrm>
          <a:prstGeom prst="line">
            <a:avLst/>
          </a:prstGeom>
          <a:noFill/>
          <a:ln w="9525">
            <a:solidFill>
              <a:schemeClr val="tx1"/>
            </a:solidFill>
            <a:round/>
            <a:headEnd/>
            <a:tailEnd type="triangle"/>
          </a:ln>
        </p:spPr>
        <p:txBody>
          <a:bodyPr wrap="none" anchor="ctr"/>
          <a:lstStyle/>
          <a:p>
            <a:endParaRPr lang="en-US"/>
          </a:p>
        </p:txBody>
      </p:sp>
      <p:sp>
        <p:nvSpPr>
          <p:cNvPr id="16" name="AutoShape 7"/>
          <p:cNvSpPr>
            <a:spLocks noChangeArrowheads="1"/>
          </p:cNvSpPr>
          <p:nvPr/>
        </p:nvSpPr>
        <p:spPr bwMode="auto">
          <a:xfrm>
            <a:off x="6299505" y="1676400"/>
            <a:ext cx="914400" cy="457200"/>
          </a:xfrm>
          <a:prstGeom prst="roundRect">
            <a:avLst>
              <a:gd name="adj" fmla="val 16667"/>
            </a:avLst>
          </a:prstGeom>
          <a:solidFill>
            <a:srgbClr val="FF99FF"/>
          </a:solidFill>
          <a:ln w="9525">
            <a:solidFill>
              <a:schemeClr val="tx1"/>
            </a:solidFill>
            <a:round/>
            <a:headEnd/>
            <a:tailEnd/>
          </a:ln>
        </p:spPr>
        <p:txBody>
          <a:bodyPr wrap="none" anchor="ctr"/>
          <a:lstStyle/>
          <a:p>
            <a:pPr algn="ctr"/>
            <a:r>
              <a:rPr lang="en-US" dirty="0" smtClean="0"/>
              <a:t>break</a:t>
            </a:r>
            <a:endParaRPr lang="en-US" dirty="0"/>
          </a:p>
        </p:txBody>
      </p:sp>
      <p:sp>
        <p:nvSpPr>
          <p:cNvPr id="17" name="Line 9"/>
          <p:cNvSpPr>
            <a:spLocks noChangeShapeType="1"/>
          </p:cNvSpPr>
          <p:nvPr/>
        </p:nvSpPr>
        <p:spPr bwMode="auto">
          <a:xfrm>
            <a:off x="5843962" y="1915588"/>
            <a:ext cx="457200" cy="0"/>
          </a:xfrm>
          <a:prstGeom prst="line">
            <a:avLst/>
          </a:prstGeom>
          <a:noFill/>
          <a:ln w="9525">
            <a:solidFill>
              <a:schemeClr val="tx1"/>
            </a:solidFill>
            <a:round/>
            <a:headEnd/>
            <a:tailEnd type="triangle"/>
          </a:ln>
        </p:spPr>
        <p:txBody>
          <a:bodyPr wrap="none" anchor="ctr"/>
          <a:lstStyle/>
          <a:p>
            <a:endParaRPr lang="en-US"/>
          </a:p>
        </p:txBody>
      </p:sp>
      <p:sp>
        <p:nvSpPr>
          <p:cNvPr id="18" name="Line 9"/>
          <p:cNvSpPr>
            <a:spLocks noChangeShapeType="1"/>
          </p:cNvSpPr>
          <p:nvPr/>
        </p:nvSpPr>
        <p:spPr bwMode="auto">
          <a:xfrm>
            <a:off x="7213905" y="1903344"/>
            <a:ext cx="457200" cy="0"/>
          </a:xfrm>
          <a:prstGeom prst="line">
            <a:avLst/>
          </a:prstGeom>
          <a:noFill/>
          <a:ln w="9525">
            <a:solidFill>
              <a:schemeClr val="tx1"/>
            </a:solidFill>
            <a:round/>
            <a:headEnd/>
            <a:tailEnd type="triangle"/>
          </a:ln>
        </p:spPr>
        <p:txBody>
          <a:bodyPr wrap="none" anchor="ctr"/>
          <a:lstStyle/>
          <a:p>
            <a:endParaRPr lang="en-US"/>
          </a:p>
        </p:txBody>
      </p:sp>
      <p:sp>
        <p:nvSpPr>
          <p:cNvPr id="19" name="AutoShape 4"/>
          <p:cNvSpPr>
            <a:spLocks noChangeArrowheads="1"/>
          </p:cNvSpPr>
          <p:nvPr/>
        </p:nvSpPr>
        <p:spPr bwMode="auto">
          <a:xfrm>
            <a:off x="1619586" y="2552699"/>
            <a:ext cx="1905000" cy="4572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r>
              <a:rPr lang="en-US" dirty="0" smtClean="0">
                <a:solidFill>
                  <a:srgbClr val="000000"/>
                </a:solidFill>
                <a:latin typeface="Times New Roman" pitchFamily="18" charset="0"/>
                <a:cs typeface="Times New Roman" pitchFamily="18" charset="0"/>
              </a:rPr>
              <a:t>case b</a:t>
            </a:r>
            <a:endParaRPr lang="en-US" dirty="0">
              <a:solidFill>
                <a:srgbClr val="000000"/>
              </a:solidFill>
              <a:latin typeface="Times New Roman" pitchFamily="18" charset="0"/>
              <a:cs typeface="Times New Roman" pitchFamily="18" charset="0"/>
            </a:endParaRPr>
          </a:p>
        </p:txBody>
      </p:sp>
      <p:sp>
        <p:nvSpPr>
          <p:cNvPr id="20" name="Line 5"/>
          <p:cNvSpPr>
            <a:spLocks noChangeShapeType="1"/>
          </p:cNvSpPr>
          <p:nvPr/>
        </p:nvSpPr>
        <p:spPr bwMode="auto">
          <a:xfrm flipH="1">
            <a:off x="2567852" y="2119698"/>
            <a:ext cx="4234" cy="433001"/>
          </a:xfrm>
          <a:prstGeom prst="line">
            <a:avLst/>
          </a:prstGeom>
          <a:noFill/>
          <a:ln w="9525">
            <a:solidFill>
              <a:schemeClr val="tx1"/>
            </a:solidFill>
            <a:round/>
            <a:headEnd/>
            <a:tailEnd type="triangle" w="med" len="med"/>
          </a:ln>
        </p:spPr>
        <p:txBody>
          <a:bodyPr wrap="none" anchor="ctr"/>
          <a:lstStyle/>
          <a:p>
            <a:endParaRPr lang="en-US"/>
          </a:p>
        </p:txBody>
      </p:sp>
      <p:sp>
        <p:nvSpPr>
          <p:cNvPr id="21" name="AutoShape 7"/>
          <p:cNvSpPr>
            <a:spLocks noChangeArrowheads="1"/>
          </p:cNvSpPr>
          <p:nvPr/>
        </p:nvSpPr>
        <p:spPr bwMode="auto">
          <a:xfrm>
            <a:off x="3980129" y="2538799"/>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case  b action(s)</a:t>
            </a:r>
            <a:endParaRPr lang="en-US" dirty="0"/>
          </a:p>
        </p:txBody>
      </p:sp>
      <p:sp>
        <p:nvSpPr>
          <p:cNvPr id="22" name="Line 9"/>
          <p:cNvSpPr>
            <a:spLocks noChangeShapeType="1"/>
          </p:cNvSpPr>
          <p:nvPr/>
        </p:nvSpPr>
        <p:spPr bwMode="auto">
          <a:xfrm>
            <a:off x="3524586" y="2777987"/>
            <a:ext cx="457200" cy="0"/>
          </a:xfrm>
          <a:prstGeom prst="line">
            <a:avLst/>
          </a:prstGeom>
          <a:noFill/>
          <a:ln w="9525">
            <a:solidFill>
              <a:schemeClr val="tx1"/>
            </a:solidFill>
            <a:round/>
            <a:headEnd/>
            <a:tailEnd type="triangle"/>
          </a:ln>
        </p:spPr>
        <p:txBody>
          <a:bodyPr wrap="none" anchor="ctr"/>
          <a:lstStyle/>
          <a:p>
            <a:endParaRPr lang="en-US"/>
          </a:p>
        </p:txBody>
      </p:sp>
      <p:sp>
        <p:nvSpPr>
          <p:cNvPr id="23" name="AutoShape 7"/>
          <p:cNvSpPr>
            <a:spLocks noChangeArrowheads="1"/>
          </p:cNvSpPr>
          <p:nvPr/>
        </p:nvSpPr>
        <p:spPr bwMode="auto">
          <a:xfrm>
            <a:off x="6292881" y="2552700"/>
            <a:ext cx="914400" cy="457200"/>
          </a:xfrm>
          <a:prstGeom prst="roundRect">
            <a:avLst>
              <a:gd name="adj" fmla="val 16667"/>
            </a:avLst>
          </a:prstGeom>
          <a:solidFill>
            <a:srgbClr val="FF99FF"/>
          </a:solidFill>
          <a:ln w="9525">
            <a:solidFill>
              <a:schemeClr val="tx1"/>
            </a:solidFill>
            <a:round/>
            <a:headEnd/>
            <a:tailEnd/>
          </a:ln>
        </p:spPr>
        <p:txBody>
          <a:bodyPr wrap="none" anchor="ctr"/>
          <a:lstStyle/>
          <a:p>
            <a:pPr algn="ctr"/>
            <a:r>
              <a:rPr lang="en-US" dirty="0" smtClean="0"/>
              <a:t>break</a:t>
            </a:r>
            <a:endParaRPr lang="en-US" dirty="0"/>
          </a:p>
        </p:txBody>
      </p:sp>
      <p:sp>
        <p:nvSpPr>
          <p:cNvPr id="24" name="Line 9"/>
          <p:cNvSpPr>
            <a:spLocks noChangeShapeType="1"/>
          </p:cNvSpPr>
          <p:nvPr/>
        </p:nvSpPr>
        <p:spPr bwMode="auto">
          <a:xfrm>
            <a:off x="5837338" y="2791888"/>
            <a:ext cx="457200" cy="0"/>
          </a:xfrm>
          <a:prstGeom prst="line">
            <a:avLst/>
          </a:prstGeom>
          <a:noFill/>
          <a:ln w="9525">
            <a:solidFill>
              <a:schemeClr val="tx1"/>
            </a:solidFill>
            <a:round/>
            <a:headEnd/>
            <a:tailEnd type="triangle"/>
          </a:ln>
        </p:spPr>
        <p:txBody>
          <a:bodyPr wrap="none" anchor="ctr"/>
          <a:lstStyle/>
          <a:p>
            <a:endParaRPr lang="en-US"/>
          </a:p>
        </p:txBody>
      </p:sp>
      <p:sp>
        <p:nvSpPr>
          <p:cNvPr id="25" name="Line 9"/>
          <p:cNvSpPr>
            <a:spLocks noChangeShapeType="1"/>
          </p:cNvSpPr>
          <p:nvPr/>
        </p:nvSpPr>
        <p:spPr bwMode="auto">
          <a:xfrm>
            <a:off x="7207281" y="2779644"/>
            <a:ext cx="457200" cy="0"/>
          </a:xfrm>
          <a:prstGeom prst="line">
            <a:avLst/>
          </a:prstGeom>
          <a:noFill/>
          <a:ln w="9525">
            <a:solidFill>
              <a:schemeClr val="tx1"/>
            </a:solidFill>
            <a:round/>
            <a:headEnd/>
            <a:tailEnd type="triangle"/>
          </a:ln>
        </p:spPr>
        <p:txBody>
          <a:bodyPr wrap="none" anchor="ctr"/>
          <a:lstStyle/>
          <a:p>
            <a:endParaRPr lang="en-US"/>
          </a:p>
        </p:txBody>
      </p:sp>
      <p:sp>
        <p:nvSpPr>
          <p:cNvPr id="26" name="AutoShape 4"/>
          <p:cNvSpPr>
            <a:spLocks noChangeArrowheads="1"/>
          </p:cNvSpPr>
          <p:nvPr/>
        </p:nvSpPr>
        <p:spPr bwMode="auto">
          <a:xfrm>
            <a:off x="1651305" y="4076699"/>
            <a:ext cx="1905000" cy="4572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r>
              <a:rPr lang="en-US" dirty="0" smtClean="0">
                <a:solidFill>
                  <a:srgbClr val="000000"/>
                </a:solidFill>
                <a:latin typeface="Times New Roman" pitchFamily="18" charset="0"/>
                <a:cs typeface="Times New Roman" pitchFamily="18" charset="0"/>
              </a:rPr>
              <a:t>case z</a:t>
            </a:r>
            <a:endParaRPr lang="en-US" dirty="0">
              <a:solidFill>
                <a:srgbClr val="000000"/>
              </a:solidFill>
              <a:latin typeface="Times New Roman" pitchFamily="18" charset="0"/>
              <a:cs typeface="Times New Roman" pitchFamily="18" charset="0"/>
            </a:endParaRPr>
          </a:p>
        </p:txBody>
      </p:sp>
      <p:sp>
        <p:nvSpPr>
          <p:cNvPr id="27" name="AutoShape 7"/>
          <p:cNvSpPr>
            <a:spLocks noChangeArrowheads="1"/>
          </p:cNvSpPr>
          <p:nvPr/>
        </p:nvSpPr>
        <p:spPr bwMode="auto">
          <a:xfrm>
            <a:off x="4011848" y="4062799"/>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case  z action(s)</a:t>
            </a:r>
            <a:endParaRPr lang="en-US" dirty="0"/>
          </a:p>
        </p:txBody>
      </p:sp>
      <p:sp>
        <p:nvSpPr>
          <p:cNvPr id="28" name="Line 9"/>
          <p:cNvSpPr>
            <a:spLocks noChangeShapeType="1"/>
          </p:cNvSpPr>
          <p:nvPr/>
        </p:nvSpPr>
        <p:spPr bwMode="auto">
          <a:xfrm>
            <a:off x="3556305" y="4301987"/>
            <a:ext cx="457200" cy="0"/>
          </a:xfrm>
          <a:prstGeom prst="line">
            <a:avLst/>
          </a:prstGeom>
          <a:noFill/>
          <a:ln w="9525">
            <a:solidFill>
              <a:schemeClr val="tx1"/>
            </a:solidFill>
            <a:round/>
            <a:headEnd/>
            <a:tailEnd type="triangle"/>
          </a:ln>
        </p:spPr>
        <p:txBody>
          <a:bodyPr wrap="none" anchor="ctr"/>
          <a:lstStyle/>
          <a:p>
            <a:endParaRPr lang="en-US"/>
          </a:p>
        </p:txBody>
      </p:sp>
      <p:sp>
        <p:nvSpPr>
          <p:cNvPr id="29" name="AutoShape 7"/>
          <p:cNvSpPr>
            <a:spLocks noChangeArrowheads="1"/>
          </p:cNvSpPr>
          <p:nvPr/>
        </p:nvSpPr>
        <p:spPr bwMode="auto">
          <a:xfrm>
            <a:off x="6324600" y="4076700"/>
            <a:ext cx="914400" cy="457200"/>
          </a:xfrm>
          <a:prstGeom prst="roundRect">
            <a:avLst>
              <a:gd name="adj" fmla="val 16667"/>
            </a:avLst>
          </a:prstGeom>
          <a:solidFill>
            <a:srgbClr val="FF99FF"/>
          </a:solidFill>
          <a:ln w="9525">
            <a:solidFill>
              <a:schemeClr val="tx1"/>
            </a:solidFill>
            <a:round/>
            <a:headEnd/>
            <a:tailEnd/>
          </a:ln>
        </p:spPr>
        <p:txBody>
          <a:bodyPr wrap="none" anchor="ctr"/>
          <a:lstStyle/>
          <a:p>
            <a:pPr algn="ctr"/>
            <a:r>
              <a:rPr lang="en-US" dirty="0" smtClean="0"/>
              <a:t>break</a:t>
            </a:r>
            <a:endParaRPr lang="en-US" dirty="0"/>
          </a:p>
        </p:txBody>
      </p:sp>
      <p:sp>
        <p:nvSpPr>
          <p:cNvPr id="30" name="Line 9"/>
          <p:cNvSpPr>
            <a:spLocks noChangeShapeType="1"/>
          </p:cNvSpPr>
          <p:nvPr/>
        </p:nvSpPr>
        <p:spPr bwMode="auto">
          <a:xfrm>
            <a:off x="5869057" y="4315888"/>
            <a:ext cx="457200" cy="0"/>
          </a:xfrm>
          <a:prstGeom prst="line">
            <a:avLst/>
          </a:prstGeom>
          <a:noFill/>
          <a:ln w="9525">
            <a:solidFill>
              <a:schemeClr val="tx1"/>
            </a:solidFill>
            <a:round/>
            <a:headEnd/>
            <a:tailEnd type="triangle"/>
          </a:ln>
        </p:spPr>
        <p:txBody>
          <a:bodyPr wrap="none" anchor="ctr"/>
          <a:lstStyle/>
          <a:p>
            <a:endParaRPr lang="en-US"/>
          </a:p>
        </p:txBody>
      </p:sp>
      <p:sp>
        <p:nvSpPr>
          <p:cNvPr id="31" name="Line 9"/>
          <p:cNvSpPr>
            <a:spLocks noChangeShapeType="1"/>
          </p:cNvSpPr>
          <p:nvPr/>
        </p:nvSpPr>
        <p:spPr bwMode="auto">
          <a:xfrm>
            <a:off x="7239000" y="4303644"/>
            <a:ext cx="457200" cy="0"/>
          </a:xfrm>
          <a:prstGeom prst="line">
            <a:avLst/>
          </a:prstGeom>
          <a:noFill/>
          <a:ln w="9525">
            <a:solidFill>
              <a:schemeClr val="tx1"/>
            </a:solidFill>
            <a:round/>
            <a:headEnd/>
            <a:tailEnd type="triangle"/>
          </a:ln>
        </p:spPr>
        <p:txBody>
          <a:bodyPr wrap="none" anchor="ctr"/>
          <a:lstStyle/>
          <a:p>
            <a:endParaRPr lang="en-US"/>
          </a:p>
        </p:txBody>
      </p:sp>
      <p:sp>
        <p:nvSpPr>
          <p:cNvPr id="32" name="Line 5"/>
          <p:cNvSpPr>
            <a:spLocks noChangeShapeType="1"/>
          </p:cNvSpPr>
          <p:nvPr/>
        </p:nvSpPr>
        <p:spPr bwMode="auto">
          <a:xfrm flipH="1">
            <a:off x="2565705" y="3009900"/>
            <a:ext cx="4234" cy="1052899"/>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33" name="Line 5"/>
          <p:cNvSpPr>
            <a:spLocks noChangeShapeType="1"/>
          </p:cNvSpPr>
          <p:nvPr/>
        </p:nvSpPr>
        <p:spPr bwMode="auto">
          <a:xfrm flipH="1">
            <a:off x="2569939" y="4481899"/>
            <a:ext cx="0" cy="684143"/>
          </a:xfrm>
          <a:prstGeom prst="line">
            <a:avLst/>
          </a:prstGeom>
          <a:noFill/>
          <a:ln w="9525">
            <a:solidFill>
              <a:schemeClr val="tx1"/>
            </a:solidFill>
            <a:round/>
            <a:headEnd/>
            <a:tailEnd type="triangle" w="med" len="med"/>
          </a:ln>
        </p:spPr>
        <p:txBody>
          <a:bodyPr wrap="none" anchor="ctr"/>
          <a:lstStyle/>
          <a:p>
            <a:endParaRPr lang="en-US"/>
          </a:p>
        </p:txBody>
      </p:sp>
      <p:sp>
        <p:nvSpPr>
          <p:cNvPr id="34" name="AutoShape 7"/>
          <p:cNvSpPr>
            <a:spLocks noChangeArrowheads="1"/>
          </p:cNvSpPr>
          <p:nvPr/>
        </p:nvSpPr>
        <p:spPr bwMode="auto">
          <a:xfrm>
            <a:off x="4038600" y="4937442"/>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default action(s)</a:t>
            </a:r>
            <a:endParaRPr lang="en-US" dirty="0"/>
          </a:p>
        </p:txBody>
      </p:sp>
      <p:sp>
        <p:nvSpPr>
          <p:cNvPr id="35" name="Line 5"/>
          <p:cNvSpPr>
            <a:spLocks noChangeShapeType="1"/>
          </p:cNvSpPr>
          <p:nvPr/>
        </p:nvSpPr>
        <p:spPr bwMode="auto">
          <a:xfrm>
            <a:off x="5869057" y="5166043"/>
            <a:ext cx="1802048" cy="0"/>
          </a:xfrm>
          <a:prstGeom prst="line">
            <a:avLst/>
          </a:prstGeom>
          <a:noFill/>
          <a:ln w="9525">
            <a:solidFill>
              <a:schemeClr val="tx1"/>
            </a:solidFill>
            <a:round/>
            <a:headEnd/>
            <a:tailEnd type="triangle" w="med" len="med"/>
          </a:ln>
        </p:spPr>
        <p:txBody>
          <a:bodyPr wrap="none" anchor="ctr"/>
          <a:lstStyle/>
          <a:p>
            <a:endParaRPr lang="en-US"/>
          </a:p>
        </p:txBody>
      </p:sp>
      <p:sp>
        <p:nvSpPr>
          <p:cNvPr id="37" name="Line 9"/>
          <p:cNvSpPr>
            <a:spLocks noChangeShapeType="1"/>
          </p:cNvSpPr>
          <p:nvPr/>
        </p:nvSpPr>
        <p:spPr bwMode="auto">
          <a:xfrm>
            <a:off x="2565705" y="5147820"/>
            <a:ext cx="1472895" cy="0"/>
          </a:xfrm>
          <a:prstGeom prst="line">
            <a:avLst/>
          </a:prstGeom>
          <a:noFill/>
          <a:ln w="9525">
            <a:solidFill>
              <a:schemeClr val="tx1"/>
            </a:solidFill>
            <a:round/>
            <a:headEnd/>
            <a:tailEnd type="triangle"/>
          </a:ln>
        </p:spPr>
        <p:txBody>
          <a:bodyPr wrap="none" anchor="ctr"/>
          <a:lstStyle/>
          <a:p>
            <a:endParaRPr lang="en-US"/>
          </a:p>
        </p:txBody>
      </p:sp>
    </p:spTree>
    <p:extLst>
      <p:ext uri="{BB962C8B-B14F-4D97-AF65-F5344CB8AC3E}">
        <p14:creationId xmlns:p14="http://schemas.microsoft.com/office/powerpoint/2010/main" val="493634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400" noProof="1"/>
              <a:t>The </a:t>
            </a:r>
            <a:r>
              <a:rPr lang="en-US" sz="3400" i="1" noProof="1">
                <a:latin typeface="Courier New" pitchFamily="49" charset="0"/>
                <a:cs typeface="Courier New" pitchFamily="49" charset="0"/>
              </a:rPr>
              <a:t>switch</a:t>
            </a:r>
            <a:r>
              <a:rPr lang="en-US" sz="3400" noProof="1"/>
              <a:t> Multiple-Selection </a:t>
            </a:r>
            <a:r>
              <a:rPr lang="en-US" sz="3400" noProof="1" smtClean="0"/>
              <a:t>Structure</a:t>
            </a:r>
            <a:br>
              <a:rPr lang="en-US" sz="3400" noProof="1" smtClean="0"/>
            </a:br>
            <a:r>
              <a:rPr lang="en-US" sz="3400" noProof="1" smtClean="0"/>
              <a:t>Without Breaks</a:t>
            </a:r>
            <a:endParaRPr lang="en-US" sz="3400" dirty="0"/>
          </a:p>
        </p:txBody>
      </p:sp>
      <p:sp>
        <p:nvSpPr>
          <p:cNvPr id="3" name="AutoShape 4"/>
          <p:cNvSpPr>
            <a:spLocks noChangeArrowheads="1"/>
          </p:cNvSpPr>
          <p:nvPr/>
        </p:nvSpPr>
        <p:spPr bwMode="auto">
          <a:xfrm>
            <a:off x="1626210" y="1676399"/>
            <a:ext cx="1905000" cy="4572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r>
              <a:rPr lang="en-US" dirty="0" smtClean="0">
                <a:solidFill>
                  <a:srgbClr val="000000"/>
                </a:solidFill>
                <a:latin typeface="Times New Roman" pitchFamily="18" charset="0"/>
                <a:cs typeface="Times New Roman" pitchFamily="18" charset="0"/>
              </a:rPr>
              <a:t>case a</a:t>
            </a:r>
            <a:endParaRPr lang="en-US" dirty="0">
              <a:solidFill>
                <a:srgbClr val="000000"/>
              </a:solidFill>
              <a:latin typeface="Times New Roman" pitchFamily="18" charset="0"/>
              <a:cs typeface="Times New Roman" pitchFamily="18" charset="0"/>
            </a:endParaRPr>
          </a:p>
        </p:txBody>
      </p:sp>
      <p:sp>
        <p:nvSpPr>
          <p:cNvPr id="4" name="Line 5"/>
          <p:cNvSpPr>
            <a:spLocks noChangeShapeType="1"/>
          </p:cNvSpPr>
          <p:nvPr/>
        </p:nvSpPr>
        <p:spPr bwMode="auto">
          <a:xfrm flipH="1">
            <a:off x="2574476" y="1371600"/>
            <a:ext cx="0" cy="304800"/>
          </a:xfrm>
          <a:prstGeom prst="line">
            <a:avLst/>
          </a:prstGeom>
          <a:noFill/>
          <a:ln w="9525">
            <a:solidFill>
              <a:schemeClr val="tx1"/>
            </a:solidFill>
            <a:round/>
            <a:headEnd/>
            <a:tailEnd type="triangle" w="med" len="med"/>
          </a:ln>
        </p:spPr>
        <p:txBody>
          <a:bodyPr wrap="none" anchor="ctr"/>
          <a:lstStyle/>
          <a:p>
            <a:endParaRPr lang="en-US"/>
          </a:p>
        </p:txBody>
      </p:sp>
      <p:sp>
        <p:nvSpPr>
          <p:cNvPr id="5" name="AutoShape 7"/>
          <p:cNvSpPr>
            <a:spLocks noChangeArrowheads="1"/>
          </p:cNvSpPr>
          <p:nvPr/>
        </p:nvSpPr>
        <p:spPr bwMode="auto">
          <a:xfrm>
            <a:off x="3986753" y="1662499"/>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case  a action(s)</a:t>
            </a:r>
            <a:endParaRPr lang="en-US" dirty="0"/>
          </a:p>
        </p:txBody>
      </p:sp>
      <p:sp>
        <p:nvSpPr>
          <p:cNvPr id="15" name="Line 9"/>
          <p:cNvSpPr>
            <a:spLocks noChangeShapeType="1"/>
          </p:cNvSpPr>
          <p:nvPr/>
        </p:nvSpPr>
        <p:spPr bwMode="auto">
          <a:xfrm>
            <a:off x="3531210" y="1901687"/>
            <a:ext cx="457200" cy="0"/>
          </a:xfrm>
          <a:prstGeom prst="line">
            <a:avLst/>
          </a:prstGeom>
          <a:noFill/>
          <a:ln w="9525">
            <a:solidFill>
              <a:schemeClr val="tx1"/>
            </a:solidFill>
            <a:round/>
            <a:headEnd/>
            <a:tailEnd type="triangle"/>
          </a:ln>
        </p:spPr>
        <p:txBody>
          <a:bodyPr wrap="none" anchor="ctr"/>
          <a:lstStyle/>
          <a:p>
            <a:endParaRPr lang="en-US"/>
          </a:p>
        </p:txBody>
      </p:sp>
      <p:sp>
        <p:nvSpPr>
          <p:cNvPr id="19" name="AutoShape 4"/>
          <p:cNvSpPr>
            <a:spLocks noChangeArrowheads="1"/>
          </p:cNvSpPr>
          <p:nvPr/>
        </p:nvSpPr>
        <p:spPr bwMode="auto">
          <a:xfrm>
            <a:off x="1619586" y="2552699"/>
            <a:ext cx="1905000" cy="4572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r>
              <a:rPr lang="en-US" dirty="0" smtClean="0">
                <a:solidFill>
                  <a:srgbClr val="000000"/>
                </a:solidFill>
                <a:latin typeface="Times New Roman" pitchFamily="18" charset="0"/>
                <a:cs typeface="Times New Roman" pitchFamily="18" charset="0"/>
              </a:rPr>
              <a:t>case b</a:t>
            </a:r>
            <a:endParaRPr lang="en-US" dirty="0">
              <a:solidFill>
                <a:srgbClr val="000000"/>
              </a:solidFill>
              <a:latin typeface="Times New Roman" pitchFamily="18" charset="0"/>
              <a:cs typeface="Times New Roman" pitchFamily="18" charset="0"/>
            </a:endParaRPr>
          </a:p>
        </p:txBody>
      </p:sp>
      <p:sp>
        <p:nvSpPr>
          <p:cNvPr id="20" name="Line 5"/>
          <p:cNvSpPr>
            <a:spLocks noChangeShapeType="1"/>
          </p:cNvSpPr>
          <p:nvPr/>
        </p:nvSpPr>
        <p:spPr bwMode="auto">
          <a:xfrm flipH="1">
            <a:off x="2649269" y="2119698"/>
            <a:ext cx="4234" cy="433001"/>
          </a:xfrm>
          <a:prstGeom prst="line">
            <a:avLst/>
          </a:prstGeom>
          <a:noFill/>
          <a:ln w="9525">
            <a:solidFill>
              <a:schemeClr val="tx1"/>
            </a:solidFill>
            <a:round/>
            <a:headEnd/>
            <a:tailEnd type="triangle" w="med" len="med"/>
          </a:ln>
        </p:spPr>
        <p:txBody>
          <a:bodyPr wrap="none" anchor="ctr"/>
          <a:lstStyle/>
          <a:p>
            <a:endParaRPr lang="en-US"/>
          </a:p>
        </p:txBody>
      </p:sp>
      <p:sp>
        <p:nvSpPr>
          <p:cNvPr id="21" name="AutoShape 7"/>
          <p:cNvSpPr>
            <a:spLocks noChangeArrowheads="1"/>
          </p:cNvSpPr>
          <p:nvPr/>
        </p:nvSpPr>
        <p:spPr bwMode="auto">
          <a:xfrm>
            <a:off x="3980129" y="2538799"/>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case  b action(s)</a:t>
            </a:r>
            <a:endParaRPr lang="en-US" dirty="0"/>
          </a:p>
        </p:txBody>
      </p:sp>
      <p:sp>
        <p:nvSpPr>
          <p:cNvPr id="22" name="Line 9"/>
          <p:cNvSpPr>
            <a:spLocks noChangeShapeType="1"/>
          </p:cNvSpPr>
          <p:nvPr/>
        </p:nvSpPr>
        <p:spPr bwMode="auto">
          <a:xfrm>
            <a:off x="3524586" y="2777987"/>
            <a:ext cx="457200" cy="0"/>
          </a:xfrm>
          <a:prstGeom prst="line">
            <a:avLst/>
          </a:prstGeom>
          <a:noFill/>
          <a:ln w="9525">
            <a:solidFill>
              <a:schemeClr val="tx1"/>
            </a:solidFill>
            <a:round/>
            <a:headEnd/>
            <a:tailEnd type="triangle"/>
          </a:ln>
        </p:spPr>
        <p:txBody>
          <a:bodyPr wrap="none" anchor="ctr"/>
          <a:lstStyle/>
          <a:p>
            <a:endParaRPr lang="en-US"/>
          </a:p>
        </p:txBody>
      </p:sp>
      <p:sp>
        <p:nvSpPr>
          <p:cNvPr id="26" name="AutoShape 4"/>
          <p:cNvSpPr>
            <a:spLocks noChangeArrowheads="1"/>
          </p:cNvSpPr>
          <p:nvPr/>
        </p:nvSpPr>
        <p:spPr bwMode="auto">
          <a:xfrm>
            <a:off x="1651305" y="4076699"/>
            <a:ext cx="1905000" cy="457200"/>
          </a:xfrm>
          <a:prstGeom prst="diamond">
            <a:avLst/>
          </a:prstGeom>
          <a:solidFill>
            <a:srgbClr val="FFFF66"/>
          </a:solidFill>
          <a:ln w="9525">
            <a:solidFill>
              <a:schemeClr val="tx1"/>
            </a:solidFill>
            <a:miter lim="800000"/>
            <a:headEnd/>
            <a:tailEnd/>
          </a:ln>
        </p:spPr>
        <p:txBody>
          <a:bodyPr wrap="none" anchor="ctr"/>
          <a:lstStyle/>
          <a:p>
            <a:pPr algn="ctr" eaLnBrk="1" hangingPunct="1">
              <a:spcBef>
                <a:spcPct val="50000"/>
              </a:spcBef>
            </a:pPr>
            <a:r>
              <a:rPr lang="en-US" dirty="0" smtClean="0">
                <a:solidFill>
                  <a:srgbClr val="000000"/>
                </a:solidFill>
                <a:latin typeface="Times New Roman" pitchFamily="18" charset="0"/>
                <a:cs typeface="Times New Roman" pitchFamily="18" charset="0"/>
              </a:rPr>
              <a:t>case z</a:t>
            </a:r>
            <a:endParaRPr lang="en-US" dirty="0">
              <a:solidFill>
                <a:srgbClr val="000000"/>
              </a:solidFill>
              <a:latin typeface="Times New Roman" pitchFamily="18" charset="0"/>
              <a:cs typeface="Times New Roman" pitchFamily="18" charset="0"/>
            </a:endParaRPr>
          </a:p>
        </p:txBody>
      </p:sp>
      <p:sp>
        <p:nvSpPr>
          <p:cNvPr id="27" name="AutoShape 7"/>
          <p:cNvSpPr>
            <a:spLocks noChangeArrowheads="1"/>
          </p:cNvSpPr>
          <p:nvPr/>
        </p:nvSpPr>
        <p:spPr bwMode="auto">
          <a:xfrm>
            <a:off x="4011848" y="4062799"/>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case  z action(s)</a:t>
            </a:r>
            <a:endParaRPr lang="en-US" dirty="0"/>
          </a:p>
        </p:txBody>
      </p:sp>
      <p:sp>
        <p:nvSpPr>
          <p:cNvPr id="28" name="Line 9"/>
          <p:cNvSpPr>
            <a:spLocks noChangeShapeType="1"/>
          </p:cNvSpPr>
          <p:nvPr/>
        </p:nvSpPr>
        <p:spPr bwMode="auto">
          <a:xfrm>
            <a:off x="3556305" y="4301987"/>
            <a:ext cx="457200" cy="0"/>
          </a:xfrm>
          <a:prstGeom prst="line">
            <a:avLst/>
          </a:prstGeom>
          <a:noFill/>
          <a:ln w="9525">
            <a:solidFill>
              <a:schemeClr val="tx1"/>
            </a:solidFill>
            <a:round/>
            <a:headEnd/>
            <a:tailEnd type="triangle"/>
          </a:ln>
        </p:spPr>
        <p:txBody>
          <a:bodyPr wrap="none" anchor="ctr"/>
          <a:lstStyle/>
          <a:p>
            <a:endParaRPr lang="en-US"/>
          </a:p>
        </p:txBody>
      </p:sp>
      <p:sp>
        <p:nvSpPr>
          <p:cNvPr id="32" name="Line 5"/>
          <p:cNvSpPr>
            <a:spLocks noChangeShapeType="1"/>
          </p:cNvSpPr>
          <p:nvPr/>
        </p:nvSpPr>
        <p:spPr bwMode="auto">
          <a:xfrm flipH="1">
            <a:off x="2647122" y="3009900"/>
            <a:ext cx="4234" cy="1052899"/>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33" name="Line 5"/>
          <p:cNvSpPr>
            <a:spLocks noChangeShapeType="1"/>
          </p:cNvSpPr>
          <p:nvPr/>
        </p:nvSpPr>
        <p:spPr bwMode="auto">
          <a:xfrm flipH="1">
            <a:off x="4894529" y="5394642"/>
            <a:ext cx="0" cy="342071"/>
          </a:xfrm>
          <a:prstGeom prst="line">
            <a:avLst/>
          </a:prstGeom>
          <a:noFill/>
          <a:ln w="9525">
            <a:solidFill>
              <a:schemeClr val="tx1"/>
            </a:solidFill>
            <a:round/>
            <a:headEnd/>
            <a:tailEnd type="triangle" w="med" len="med"/>
          </a:ln>
        </p:spPr>
        <p:txBody>
          <a:bodyPr wrap="none" anchor="ctr"/>
          <a:lstStyle/>
          <a:p>
            <a:endParaRPr lang="en-US"/>
          </a:p>
        </p:txBody>
      </p:sp>
      <p:sp>
        <p:nvSpPr>
          <p:cNvPr id="34" name="AutoShape 7"/>
          <p:cNvSpPr>
            <a:spLocks noChangeArrowheads="1"/>
          </p:cNvSpPr>
          <p:nvPr/>
        </p:nvSpPr>
        <p:spPr bwMode="auto">
          <a:xfrm>
            <a:off x="4038600" y="4937442"/>
            <a:ext cx="1828800" cy="457200"/>
          </a:xfrm>
          <a:prstGeom prst="roundRect">
            <a:avLst>
              <a:gd name="adj" fmla="val 16667"/>
            </a:avLst>
          </a:prstGeom>
          <a:solidFill>
            <a:srgbClr val="CCCCFF"/>
          </a:solidFill>
          <a:ln w="9525">
            <a:solidFill>
              <a:schemeClr val="tx1"/>
            </a:solidFill>
            <a:round/>
            <a:headEnd/>
            <a:tailEnd/>
          </a:ln>
        </p:spPr>
        <p:txBody>
          <a:bodyPr wrap="none" anchor="ctr"/>
          <a:lstStyle/>
          <a:p>
            <a:pPr algn="ctr"/>
            <a:r>
              <a:rPr lang="en-US" dirty="0" smtClean="0"/>
              <a:t>default action(s)</a:t>
            </a:r>
            <a:endParaRPr lang="en-US" dirty="0"/>
          </a:p>
        </p:txBody>
      </p:sp>
      <p:sp>
        <p:nvSpPr>
          <p:cNvPr id="38" name="Line 5"/>
          <p:cNvSpPr>
            <a:spLocks noChangeShapeType="1"/>
          </p:cNvSpPr>
          <p:nvPr/>
        </p:nvSpPr>
        <p:spPr bwMode="auto">
          <a:xfrm flipH="1">
            <a:off x="4948766" y="2133600"/>
            <a:ext cx="4234" cy="433001"/>
          </a:xfrm>
          <a:prstGeom prst="line">
            <a:avLst/>
          </a:prstGeom>
          <a:noFill/>
          <a:ln w="9525">
            <a:solidFill>
              <a:schemeClr val="tx1"/>
            </a:solidFill>
            <a:round/>
            <a:headEnd/>
            <a:tailEnd type="triangle" w="med" len="med"/>
          </a:ln>
        </p:spPr>
        <p:txBody>
          <a:bodyPr wrap="none" anchor="ctr"/>
          <a:lstStyle/>
          <a:p>
            <a:endParaRPr lang="en-US"/>
          </a:p>
        </p:txBody>
      </p:sp>
      <p:sp>
        <p:nvSpPr>
          <p:cNvPr id="39" name="Line 5"/>
          <p:cNvSpPr>
            <a:spLocks noChangeShapeType="1"/>
          </p:cNvSpPr>
          <p:nvPr/>
        </p:nvSpPr>
        <p:spPr bwMode="auto">
          <a:xfrm flipH="1">
            <a:off x="4946619" y="3023802"/>
            <a:ext cx="4234" cy="1052899"/>
          </a:xfrm>
          <a:prstGeom prst="line">
            <a:avLst/>
          </a:prstGeom>
          <a:noFill/>
          <a:ln w="9525">
            <a:solidFill>
              <a:schemeClr val="tx1"/>
            </a:solidFill>
            <a:prstDash val="dash"/>
            <a:round/>
            <a:headEnd/>
            <a:tailEnd type="triangle" w="med" len="med"/>
          </a:ln>
        </p:spPr>
        <p:txBody>
          <a:bodyPr wrap="none" anchor="ctr"/>
          <a:lstStyle/>
          <a:p>
            <a:endParaRPr lang="en-US"/>
          </a:p>
        </p:txBody>
      </p:sp>
      <p:sp>
        <p:nvSpPr>
          <p:cNvPr id="40" name="Line 5"/>
          <p:cNvSpPr>
            <a:spLocks noChangeShapeType="1"/>
          </p:cNvSpPr>
          <p:nvPr/>
        </p:nvSpPr>
        <p:spPr bwMode="auto">
          <a:xfrm>
            <a:off x="4926247" y="4519999"/>
            <a:ext cx="0" cy="417443"/>
          </a:xfrm>
          <a:prstGeom prst="line">
            <a:avLst/>
          </a:prstGeom>
          <a:noFill/>
          <a:ln w="9525">
            <a:solidFill>
              <a:schemeClr val="tx1"/>
            </a:solidFill>
            <a:round/>
            <a:headEnd/>
            <a:tailEnd type="triangle" w="med" len="med"/>
          </a:ln>
        </p:spPr>
        <p:txBody>
          <a:bodyPr wrap="none" anchor="ctr"/>
          <a:lstStyle/>
          <a:p>
            <a:endParaRPr lang="en-US"/>
          </a:p>
        </p:txBody>
      </p:sp>
      <p:sp>
        <p:nvSpPr>
          <p:cNvPr id="41" name="Line 5"/>
          <p:cNvSpPr>
            <a:spLocks noChangeShapeType="1"/>
          </p:cNvSpPr>
          <p:nvPr/>
        </p:nvSpPr>
        <p:spPr bwMode="auto">
          <a:xfrm flipH="1">
            <a:off x="2569939" y="4481899"/>
            <a:ext cx="0" cy="684143"/>
          </a:xfrm>
          <a:prstGeom prst="line">
            <a:avLst/>
          </a:prstGeom>
          <a:noFill/>
          <a:ln w="9525">
            <a:solidFill>
              <a:schemeClr val="tx1"/>
            </a:solidFill>
            <a:round/>
            <a:headEnd/>
            <a:tailEnd type="triangle" w="med" len="med"/>
          </a:ln>
        </p:spPr>
        <p:txBody>
          <a:bodyPr wrap="none" anchor="ctr"/>
          <a:lstStyle/>
          <a:p>
            <a:endParaRPr lang="en-US"/>
          </a:p>
        </p:txBody>
      </p:sp>
      <p:sp>
        <p:nvSpPr>
          <p:cNvPr id="42" name="Line 9"/>
          <p:cNvSpPr>
            <a:spLocks noChangeShapeType="1"/>
          </p:cNvSpPr>
          <p:nvPr/>
        </p:nvSpPr>
        <p:spPr bwMode="auto">
          <a:xfrm>
            <a:off x="2565705" y="5147820"/>
            <a:ext cx="1472895" cy="0"/>
          </a:xfrm>
          <a:prstGeom prst="line">
            <a:avLst/>
          </a:prstGeom>
          <a:noFill/>
          <a:ln w="9525">
            <a:solidFill>
              <a:schemeClr val="tx1"/>
            </a:solidFill>
            <a:round/>
            <a:headEnd/>
            <a:tailEnd type="triangle"/>
          </a:ln>
        </p:spPr>
        <p:txBody>
          <a:bodyPr wrap="none" anchor="ctr"/>
          <a:lstStyle/>
          <a:p>
            <a:endParaRPr lang="en-US"/>
          </a:p>
        </p:txBody>
      </p:sp>
    </p:spTree>
    <p:extLst>
      <p:ext uri="{BB962C8B-B14F-4D97-AF65-F5344CB8AC3E}">
        <p14:creationId xmlns:p14="http://schemas.microsoft.com/office/powerpoint/2010/main" val="10747844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US" i="1" dirty="0" smtClean="0">
                <a:latin typeface="Courier New" pitchFamily="49" charset="0"/>
                <a:cs typeface="Courier New" pitchFamily="49" charset="0"/>
              </a:rPr>
              <a:t>switch</a:t>
            </a:r>
            <a:r>
              <a:rPr lang="en-US" dirty="0" smtClean="0"/>
              <a:t> Statement Syntax</a:t>
            </a:r>
          </a:p>
        </p:txBody>
      </p:sp>
      <p:sp>
        <p:nvSpPr>
          <p:cNvPr id="32772" name="Rectangle 3"/>
          <p:cNvSpPr>
            <a:spLocks noGrp="1" noChangeArrowheads="1"/>
          </p:cNvSpPr>
          <p:nvPr>
            <p:ph type="body" idx="1"/>
          </p:nvPr>
        </p:nvSpPr>
        <p:spPr>
          <a:xfrm>
            <a:off x="1219200" y="1600200"/>
            <a:ext cx="7543800" cy="4876800"/>
          </a:xfrm>
        </p:spPr>
        <p:txBody>
          <a:bodyPr/>
          <a:lstStyle/>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switch (</a:t>
            </a:r>
            <a:r>
              <a:rPr lang="en-US" sz="1800" b="1" dirty="0" err="1" smtClean="0">
                <a:solidFill>
                  <a:srgbClr val="00487E"/>
                </a:solidFill>
                <a:latin typeface="Courier New" pitchFamily="49" charset="0"/>
                <a:cs typeface="Courier New" pitchFamily="49" charset="0"/>
              </a:rPr>
              <a:t>switch_expression</a:t>
            </a:r>
            <a:r>
              <a:rPr lang="en-US" sz="1800" b="1" dirty="0" smtClean="0">
                <a:solidFill>
                  <a:srgbClr val="00487E"/>
                </a:solidFill>
                <a:latin typeface="Courier New" pitchFamily="49" charset="0"/>
                <a:cs typeface="Courier New" pitchFamily="49" charset="0"/>
              </a:rPr>
              <a:t>) </a:t>
            </a:r>
            <a:r>
              <a:rPr lang="en-US" sz="1800" b="1" dirty="0" smtClean="0">
                <a:solidFill>
                  <a:srgbClr val="00487E"/>
                </a:solidFill>
                <a:latin typeface="Courier New" pitchFamily="49" charset="0"/>
                <a:cs typeface="Courier New" pitchFamily="49" charset="0"/>
              </a:rPr>
              <a:t>{</a:t>
            </a:r>
            <a:endParaRPr lang="en-US" sz="1800" b="1" dirty="0" smtClean="0">
              <a:solidFill>
                <a:srgbClr val="00487E"/>
              </a:solidFill>
              <a:latin typeface="Courier New" pitchFamily="49" charset="0"/>
              <a:cs typeface="Courier New" pitchFamily="49" charset="0"/>
            </a:endParaRP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case constant1:  </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statementSequence1</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break;</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case constant2:  </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statementSequence2</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break;</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case </a:t>
            </a:r>
            <a:r>
              <a:rPr lang="en-US" sz="1800" b="1" dirty="0" err="1" smtClean="0">
                <a:solidFill>
                  <a:srgbClr val="00487E"/>
                </a:solidFill>
                <a:latin typeface="Courier New" pitchFamily="49" charset="0"/>
                <a:cs typeface="Courier New" pitchFamily="49" charset="0"/>
              </a:rPr>
              <a:t>constantN</a:t>
            </a:r>
            <a:r>
              <a:rPr lang="en-US" sz="1800" b="1" dirty="0" smtClean="0">
                <a:solidFill>
                  <a:srgbClr val="00487E"/>
                </a:solidFill>
                <a:latin typeface="Courier New" pitchFamily="49" charset="0"/>
                <a:cs typeface="Courier New" pitchFamily="49" charset="0"/>
              </a:rPr>
              <a:t>:  </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a:t>
            </a:r>
            <a:r>
              <a:rPr lang="en-US" sz="1800" b="1" dirty="0" err="1" smtClean="0">
                <a:solidFill>
                  <a:srgbClr val="00487E"/>
                </a:solidFill>
                <a:latin typeface="Courier New" pitchFamily="49" charset="0"/>
                <a:cs typeface="Courier New" pitchFamily="49" charset="0"/>
              </a:rPr>
              <a:t>statementSequenceN</a:t>
            </a:r>
            <a:endParaRPr lang="en-US" sz="1800" b="1" dirty="0" smtClean="0">
              <a:solidFill>
                <a:srgbClr val="00487E"/>
              </a:solidFill>
              <a:latin typeface="Courier New" pitchFamily="49" charset="0"/>
              <a:cs typeface="Courier New" pitchFamily="49" charset="0"/>
            </a:endParaRP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break;</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default:                            </a:t>
            </a: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              </a:t>
            </a:r>
            <a:r>
              <a:rPr lang="en-US" sz="1800" b="1" dirty="0" err="1" smtClean="0">
                <a:solidFill>
                  <a:srgbClr val="00487E"/>
                </a:solidFill>
                <a:latin typeface="Courier New" pitchFamily="49" charset="0"/>
                <a:cs typeface="Courier New" pitchFamily="49" charset="0"/>
              </a:rPr>
              <a:t>defaultStmtSequence</a:t>
            </a:r>
            <a:endParaRPr lang="en-US" sz="1800" b="1" dirty="0" smtClean="0">
              <a:solidFill>
                <a:srgbClr val="00487E"/>
              </a:solidFill>
              <a:latin typeface="Courier New" pitchFamily="49" charset="0"/>
              <a:cs typeface="Courier New" pitchFamily="49" charset="0"/>
            </a:endParaRPr>
          </a:p>
          <a:p>
            <a:pPr eaLnBrk="1" hangingPunct="1">
              <a:lnSpc>
                <a:spcPct val="80000"/>
              </a:lnSpc>
              <a:buFont typeface="Wingdings" pitchFamily="2" charset="2"/>
              <a:buNone/>
            </a:pPr>
            <a:r>
              <a:rPr lang="en-US" sz="1800" b="1" dirty="0" smtClean="0">
                <a:solidFill>
                  <a:srgbClr val="00487E"/>
                </a:solidFill>
                <a:latin typeface="Courier New" pitchFamily="49" charset="0"/>
                <a:cs typeface="Courier New" pitchFamily="49" charset="0"/>
              </a:rPr>
              <a:t>}</a:t>
            </a:r>
          </a:p>
          <a:p>
            <a:pPr eaLnBrk="1" hangingPunct="1">
              <a:lnSpc>
                <a:spcPct val="80000"/>
              </a:lnSpc>
              <a:buFont typeface="Wingdings" pitchFamily="2" charset="2"/>
              <a:buNone/>
            </a:pPr>
            <a:endParaRPr lang="en-US" sz="1800" b="1" dirty="0" smtClean="0">
              <a:solidFill>
                <a:srgbClr val="00487E"/>
              </a:solidFill>
              <a:latin typeface="Courier New" pitchFamily="49" charset="0"/>
              <a:cs typeface="Courier New" pitchFamily="49" charset="0"/>
            </a:endParaRPr>
          </a:p>
        </p:txBody>
      </p:sp>
      <p:sp>
        <p:nvSpPr>
          <p:cNvPr id="32773" name="Rectangle 4"/>
          <p:cNvSpPr>
            <a:spLocks noChangeArrowheads="1"/>
          </p:cNvSpPr>
          <p:nvPr/>
        </p:nvSpPr>
        <p:spPr bwMode="auto">
          <a:xfrm>
            <a:off x="0" y="387350"/>
            <a:ext cx="5486400" cy="3921125"/>
          </a:xfrm>
          <a:prstGeom prst="rect">
            <a:avLst/>
          </a:prstGeom>
          <a:noFill/>
          <a:ln w="9525">
            <a:noFill/>
            <a:miter lim="800000"/>
            <a:headEnd/>
            <a:tailEnd/>
          </a:ln>
        </p:spPr>
        <p:txBody>
          <a:bodyPr>
            <a:spAutoFit/>
          </a:bodyPr>
          <a:lstStyle/>
          <a:p>
            <a:endParaRPr lang="en-US"/>
          </a:p>
        </p:txBody>
      </p:sp>
      <p:sp>
        <p:nvSpPr>
          <p:cNvPr id="32774" name="Rectangle 5"/>
          <p:cNvSpPr>
            <a:spLocks noChangeArrowheads="1"/>
          </p:cNvSpPr>
          <p:nvPr/>
        </p:nvSpPr>
        <p:spPr bwMode="auto">
          <a:xfrm>
            <a:off x="0" y="2932113"/>
            <a:ext cx="5486400" cy="639762"/>
          </a:xfrm>
          <a:prstGeom prst="rect">
            <a:avLst/>
          </a:prstGeom>
          <a:noFill/>
          <a:ln w="9525">
            <a:noFill/>
            <a:miter lim="800000"/>
            <a:headEnd/>
            <a:tailEnd/>
          </a:ln>
        </p:spPr>
        <p:txBody>
          <a:bodyPr>
            <a:spAutoFit/>
          </a:bodyPr>
          <a:lstStyle/>
          <a:p>
            <a:pPr eaLnBrk="1" hangingPunct="1"/>
            <a:r>
              <a:rPr lang="en-US" sz="1200">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345710"/>
            <a:ext cx="1388165" cy="18810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algn="ctr" eaLnBrk="1" hangingPunct="1"/>
            <a:r>
              <a:rPr lang="en-US" i="1" dirty="0" smtClean="0">
                <a:latin typeface="Courier New" pitchFamily="49" charset="0"/>
                <a:cs typeface="Courier New" pitchFamily="49" charset="0"/>
              </a:rPr>
              <a:t>switch</a:t>
            </a:r>
            <a:r>
              <a:rPr lang="en-US" dirty="0" smtClean="0"/>
              <a:t> Statement</a:t>
            </a:r>
          </a:p>
        </p:txBody>
      </p:sp>
      <p:sp>
        <p:nvSpPr>
          <p:cNvPr id="33796" name="Rectangle 3"/>
          <p:cNvSpPr>
            <a:spLocks noGrp="1" noChangeArrowheads="1"/>
          </p:cNvSpPr>
          <p:nvPr>
            <p:ph sz="quarter" idx="1"/>
          </p:nvPr>
        </p:nvSpPr>
        <p:spPr/>
        <p:txBody>
          <a:bodyPr/>
          <a:lstStyle/>
          <a:p>
            <a:r>
              <a:rPr lang="en-US" sz="2800" dirty="0" smtClean="0"/>
              <a:t>The  </a:t>
            </a:r>
            <a:r>
              <a:rPr lang="en-US" sz="2800" b="1" dirty="0" err="1">
                <a:solidFill>
                  <a:srgbClr val="00487E"/>
                </a:solidFill>
                <a:latin typeface="Courier New" pitchFamily="49" charset="0"/>
                <a:cs typeface="Courier New" pitchFamily="49" charset="0"/>
              </a:rPr>
              <a:t>switch_expression</a:t>
            </a:r>
            <a:r>
              <a:rPr lang="en-US" sz="2800" dirty="0" smtClean="0"/>
              <a:t>  is </a:t>
            </a:r>
            <a:r>
              <a:rPr lang="en-US" sz="2800" dirty="0" smtClean="0"/>
              <a:t>compared against the values </a:t>
            </a:r>
            <a:r>
              <a:rPr lang="en-US" sz="2800" i="1" dirty="0" smtClean="0"/>
              <a:t>constant1, constant2, …, </a:t>
            </a:r>
            <a:r>
              <a:rPr lang="en-US" sz="2800" i="1" dirty="0" err="1" smtClean="0"/>
              <a:t>constantN</a:t>
            </a:r>
            <a:endParaRPr lang="en-US" sz="2800" dirty="0" smtClean="0"/>
          </a:p>
          <a:p>
            <a:pPr lvl="1" eaLnBrk="1" hangingPunct="1"/>
            <a:r>
              <a:rPr lang="en-US" sz="2600" i="1" dirty="0" smtClean="0"/>
              <a:t>constant1, constant2, …, </a:t>
            </a:r>
            <a:r>
              <a:rPr lang="en-US" sz="2600" i="1" dirty="0" err="1" smtClean="0"/>
              <a:t>constantN</a:t>
            </a:r>
            <a:r>
              <a:rPr lang="en-US" sz="2600" i="1" dirty="0" smtClean="0"/>
              <a:t> </a:t>
            </a:r>
            <a:r>
              <a:rPr lang="en-US" sz="2600" dirty="0" smtClean="0"/>
              <a:t>must be simple constants or constant expressions.</a:t>
            </a:r>
          </a:p>
          <a:p>
            <a:pPr lvl="2" eaLnBrk="1" hangingPunct="1">
              <a:buClr>
                <a:schemeClr val="accent2"/>
              </a:buClr>
            </a:pPr>
            <a:r>
              <a:rPr lang="en-US" sz="2400" dirty="0" smtClean="0"/>
              <a:t>Can be a char or an </a:t>
            </a:r>
            <a:r>
              <a:rPr lang="en-US" sz="2400" dirty="0" err="1" smtClean="0"/>
              <a:t>int</a:t>
            </a:r>
            <a:endParaRPr lang="en-US" sz="2400" dirty="0" smtClean="0"/>
          </a:p>
          <a:p>
            <a:pPr lvl="2" eaLnBrk="1" hangingPunct="1">
              <a:buClr>
                <a:schemeClr val="accent2"/>
              </a:buClr>
            </a:pPr>
            <a:r>
              <a:rPr lang="en-US" sz="2400" dirty="0" smtClean="0"/>
              <a:t>Best to use the same type constant as the switch expression</a:t>
            </a:r>
          </a:p>
          <a:p>
            <a:pPr lvl="3">
              <a:buClr>
                <a:schemeClr val="accent2"/>
              </a:buClr>
            </a:pPr>
            <a:r>
              <a:rPr lang="en-US" sz="2400" dirty="0" smtClean="0"/>
              <a:t>If not, a type conversion will be done.</a:t>
            </a:r>
          </a:p>
        </p:txBody>
      </p:sp>
      <p:sp>
        <p:nvSpPr>
          <p:cNvPr id="33797" name="Rectangle 4"/>
          <p:cNvSpPr>
            <a:spLocks noChangeArrowheads="1"/>
          </p:cNvSpPr>
          <p:nvPr/>
        </p:nvSpPr>
        <p:spPr bwMode="auto">
          <a:xfrm>
            <a:off x="0" y="387350"/>
            <a:ext cx="5486400" cy="3921125"/>
          </a:xfrm>
          <a:prstGeom prst="rect">
            <a:avLst/>
          </a:prstGeom>
          <a:noFill/>
          <a:ln w="9525">
            <a:noFill/>
            <a:miter lim="800000"/>
            <a:headEnd/>
            <a:tailEnd/>
          </a:ln>
        </p:spPr>
        <p:txBody>
          <a:bodyPr>
            <a:spAutoFit/>
          </a:bodyPr>
          <a:lstStyle/>
          <a:p>
            <a:endParaRPr lang="en-US"/>
          </a:p>
        </p:txBody>
      </p:sp>
      <p:sp>
        <p:nvSpPr>
          <p:cNvPr id="33798" name="Rectangle 5"/>
          <p:cNvSpPr>
            <a:spLocks noChangeArrowheads="1"/>
          </p:cNvSpPr>
          <p:nvPr/>
        </p:nvSpPr>
        <p:spPr bwMode="auto">
          <a:xfrm>
            <a:off x="0" y="2932113"/>
            <a:ext cx="5486400" cy="639762"/>
          </a:xfrm>
          <a:prstGeom prst="rect">
            <a:avLst/>
          </a:prstGeom>
          <a:noFill/>
          <a:ln w="9525">
            <a:noFill/>
            <a:miter lim="800000"/>
            <a:headEnd/>
            <a:tailEnd/>
          </a:ln>
        </p:spPr>
        <p:txBody>
          <a:bodyPr>
            <a:spAutoFit/>
          </a:bodyPr>
          <a:lstStyle/>
          <a:p>
            <a:pPr eaLnBrk="1" hangingPunct="1"/>
            <a:r>
              <a:rPr lang="en-US" sz="1200">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8093"/>
          <a:stretch/>
        </p:blipFill>
        <p:spPr bwMode="auto">
          <a:xfrm>
            <a:off x="667301" y="152400"/>
            <a:ext cx="1193074" cy="128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9631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i="1" dirty="0" smtClean="0">
                <a:latin typeface="Courier New" pitchFamily="49" charset="0"/>
                <a:cs typeface="Courier New" pitchFamily="49" charset="0"/>
              </a:rPr>
              <a:t>switch</a:t>
            </a:r>
            <a:r>
              <a:rPr lang="en-US" dirty="0" smtClean="0"/>
              <a:t> Statement Reminder</a:t>
            </a:r>
          </a:p>
        </p:txBody>
      </p:sp>
      <p:sp>
        <p:nvSpPr>
          <p:cNvPr id="34820" name="Rectangle 3"/>
          <p:cNvSpPr>
            <a:spLocks noGrp="1" noChangeArrowheads="1"/>
          </p:cNvSpPr>
          <p:nvPr>
            <p:ph type="body" idx="1"/>
          </p:nvPr>
        </p:nvSpPr>
        <p:spPr>
          <a:xfrm>
            <a:off x="1066800" y="1676400"/>
            <a:ext cx="7696200" cy="5029200"/>
          </a:xfrm>
        </p:spPr>
        <p:txBody>
          <a:bodyPr/>
          <a:lstStyle/>
          <a:p>
            <a:pPr eaLnBrk="1" hangingPunct="1"/>
            <a:r>
              <a:rPr lang="en-US" dirty="0" smtClean="0"/>
              <a:t>The </a:t>
            </a:r>
            <a:r>
              <a:rPr lang="en-US" i="1" dirty="0" smtClean="0">
                <a:latin typeface="Courier New" pitchFamily="49" charset="0"/>
                <a:cs typeface="Courier New" pitchFamily="49" charset="0"/>
              </a:rPr>
              <a:t>switch</a:t>
            </a:r>
            <a:r>
              <a:rPr lang="en-US" dirty="0" smtClean="0"/>
              <a:t> statement </a:t>
            </a:r>
            <a:r>
              <a:rPr lang="en-US" dirty="0" smtClean="0"/>
              <a:t>ends with</a:t>
            </a:r>
            <a:endParaRPr lang="en-US" dirty="0" smtClean="0"/>
          </a:p>
          <a:p>
            <a:pPr lvl="1"/>
            <a:r>
              <a:rPr lang="en-US" dirty="0" smtClean="0"/>
              <a:t>break </a:t>
            </a:r>
            <a:r>
              <a:rPr lang="en-US" dirty="0" smtClean="0"/>
              <a:t>statement</a:t>
            </a:r>
            <a:endParaRPr lang="en-US" dirty="0" smtClean="0"/>
          </a:p>
          <a:p>
            <a:pPr lvl="1"/>
            <a:r>
              <a:rPr lang="en-US" dirty="0" smtClean="0"/>
              <a:t>end of the switch statement</a:t>
            </a:r>
          </a:p>
          <a:p>
            <a:pPr eaLnBrk="1" hangingPunct="1"/>
            <a:r>
              <a:rPr lang="en-US" dirty="0" smtClean="0"/>
              <a:t>When executing the statements after a case label, it continues to execute until it reaches a break statement or the end of the switch.</a:t>
            </a:r>
          </a:p>
          <a:p>
            <a:r>
              <a:rPr lang="en-US" dirty="0"/>
              <a:t>If you omit the break statements, then after executing the code for one case, the computer will continue to execute the code for the next case.</a:t>
            </a:r>
          </a:p>
          <a:p>
            <a:pPr eaLnBrk="1" hangingPunct="1"/>
            <a:endParaRPr lang="en-US" dirty="0" smtClean="0"/>
          </a:p>
        </p:txBody>
      </p:sp>
      <p:sp>
        <p:nvSpPr>
          <p:cNvPr id="34821" name="Rectangle 4"/>
          <p:cNvSpPr>
            <a:spLocks noChangeArrowheads="1"/>
          </p:cNvSpPr>
          <p:nvPr/>
        </p:nvSpPr>
        <p:spPr bwMode="auto">
          <a:xfrm>
            <a:off x="0" y="387350"/>
            <a:ext cx="5486400" cy="3921125"/>
          </a:xfrm>
          <a:prstGeom prst="rect">
            <a:avLst/>
          </a:prstGeom>
          <a:noFill/>
          <a:ln w="9525">
            <a:noFill/>
            <a:miter lim="800000"/>
            <a:headEnd/>
            <a:tailEnd/>
          </a:ln>
        </p:spPr>
        <p:txBody>
          <a:bodyPr>
            <a:spAutoFit/>
          </a:bodyPr>
          <a:lstStyle/>
          <a:p>
            <a:endParaRPr lang="en-US"/>
          </a:p>
        </p:txBody>
      </p:sp>
      <p:sp>
        <p:nvSpPr>
          <p:cNvPr id="34822" name="Rectangle 5"/>
          <p:cNvSpPr>
            <a:spLocks noChangeArrowheads="1"/>
          </p:cNvSpPr>
          <p:nvPr/>
        </p:nvSpPr>
        <p:spPr bwMode="auto">
          <a:xfrm>
            <a:off x="0" y="2932113"/>
            <a:ext cx="5486400" cy="639762"/>
          </a:xfrm>
          <a:prstGeom prst="rect">
            <a:avLst/>
          </a:prstGeom>
          <a:noFill/>
          <a:ln w="9525">
            <a:noFill/>
            <a:miter lim="800000"/>
            <a:headEnd/>
            <a:tailEnd/>
          </a:ln>
        </p:spPr>
        <p:txBody>
          <a:bodyPr>
            <a:spAutoFit/>
          </a:bodyPr>
          <a:lstStyle/>
          <a:p>
            <a:pPr eaLnBrk="1" hangingPunct="1"/>
            <a:r>
              <a:rPr lang="en-US" sz="1200">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endParaRPr lang="en-US" sz="2400">
              <a:latin typeface="Times New Roman" pitchFamily="18"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399208"/>
            <a:ext cx="1280344" cy="12677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fontScale="90000"/>
          </a:bodyPr>
          <a:lstStyle/>
          <a:p>
            <a:r>
              <a:rPr lang="en-US" dirty="0" smtClean="0"/>
              <a:t>Example of </a:t>
            </a:r>
            <a:br>
              <a:rPr lang="en-US" dirty="0" smtClean="0"/>
            </a:br>
            <a:r>
              <a:rPr lang="en-US" i="1" dirty="0" smtClean="0">
                <a:latin typeface="Courier New" pitchFamily="49" charset="0"/>
                <a:cs typeface="Courier New" pitchFamily="49" charset="0"/>
              </a:rPr>
              <a:t>switch</a:t>
            </a:r>
            <a:endParaRPr lang="en-US"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28603"/>
            <a:ext cx="5760720" cy="6414135"/>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740" y="152400"/>
            <a:ext cx="7198659" cy="838200"/>
          </a:xfrm>
        </p:spPr>
        <p:txBody>
          <a:bodyPr>
            <a:normAutofit/>
          </a:bodyPr>
          <a:lstStyle/>
          <a:p>
            <a:r>
              <a:rPr lang="en-US" dirty="0" smtClean="0"/>
              <a:t>Example of </a:t>
            </a:r>
            <a:r>
              <a:rPr lang="en-US" i="1" dirty="0" smtClean="0">
                <a:latin typeface="Courier New" pitchFamily="49" charset="0"/>
                <a:cs typeface="Courier New" pitchFamily="49" charset="0"/>
              </a:rPr>
              <a:t>switch</a:t>
            </a:r>
            <a:endParaRPr lang="en-US" dirty="0"/>
          </a:p>
        </p:txBody>
      </p:sp>
      <p:sp>
        <p:nvSpPr>
          <p:cNvPr id="3" name="TextBox 2"/>
          <p:cNvSpPr txBox="1"/>
          <p:nvPr/>
        </p:nvSpPr>
        <p:spPr>
          <a:xfrm>
            <a:off x="927846" y="1225689"/>
            <a:ext cx="7225553" cy="5355312"/>
          </a:xfrm>
          <a:prstGeom prst="rect">
            <a:avLst/>
          </a:prstGeom>
          <a:noFill/>
          <a:ln>
            <a:solidFill>
              <a:schemeClr val="accent1"/>
            </a:solidFill>
          </a:ln>
        </p:spPr>
        <p:txBody>
          <a:bodyPr wrap="square" rtlCol="0">
            <a:spAutoFit/>
          </a:bodyPr>
          <a:lstStyle/>
          <a:p>
            <a:r>
              <a:rPr lang="en-US" dirty="0" err="1">
                <a:latin typeface="Courier New" charset="0"/>
                <a:ea typeface="Courier New" charset="0"/>
                <a:cs typeface="Courier New" charset="0"/>
              </a:rPr>
              <a:t>p</a:t>
            </a:r>
            <a:r>
              <a:rPr lang="en-US" dirty="0" err="1" smtClean="0">
                <a:latin typeface="Courier New" charset="0"/>
                <a:ea typeface="Courier New" charset="0"/>
                <a:cs typeface="Courier New" charset="0"/>
              </a:rPr>
              <a:t>rintf</a:t>
            </a:r>
            <a:r>
              <a:rPr lang="en-US" dirty="0" smtClean="0">
                <a:latin typeface="Courier New" charset="0"/>
                <a:ea typeface="Courier New" charset="0"/>
                <a:cs typeface="Courier New" charset="0"/>
              </a:rPr>
              <a:t>(</a:t>
            </a:r>
            <a:r>
              <a:rPr lang="en-US" dirty="0" smtClean="0">
                <a:solidFill>
                  <a:srgbClr val="C00000"/>
                </a:solidFill>
                <a:latin typeface="Courier New" charset="0"/>
                <a:ea typeface="Courier New" charset="0"/>
                <a:cs typeface="Courier New" charset="0"/>
              </a:rPr>
              <a:t>“Enter month number: “</a:t>
            </a:r>
            <a:r>
              <a:rPr lang="en-US" dirty="0" smtClean="0">
                <a:latin typeface="Courier New" charset="0"/>
                <a:ea typeface="Courier New" charset="0"/>
                <a:cs typeface="Courier New" charset="0"/>
              </a:rPr>
              <a:t>);</a:t>
            </a:r>
          </a:p>
          <a:p>
            <a:r>
              <a:rPr lang="en-US" dirty="0" err="1" smtClean="0">
                <a:latin typeface="Courier New" charset="0"/>
                <a:ea typeface="Courier New" charset="0"/>
                <a:cs typeface="Courier New" charset="0"/>
              </a:rPr>
              <a:t>scanf</a:t>
            </a:r>
            <a:r>
              <a:rPr lang="en-US" dirty="0" smtClean="0">
                <a:latin typeface="Courier New" charset="0"/>
                <a:ea typeface="Courier New" charset="0"/>
                <a:cs typeface="Courier New" charset="0"/>
              </a:rPr>
              <a:t>(</a:t>
            </a:r>
            <a:r>
              <a:rPr lang="en-US" dirty="0" smtClean="0">
                <a:solidFill>
                  <a:srgbClr val="C00000"/>
                </a:solidFill>
                <a:latin typeface="Courier New" charset="0"/>
                <a:ea typeface="Courier New" charset="0"/>
                <a:cs typeface="Courier New" charset="0"/>
              </a:rPr>
              <a:t>“%d”</a:t>
            </a:r>
            <a:r>
              <a:rPr lang="en-US" dirty="0" smtClean="0">
                <a:latin typeface="Courier New" charset="0"/>
                <a:ea typeface="Courier New" charset="0"/>
                <a:cs typeface="Courier New" charset="0"/>
              </a:rPr>
              <a:t>, &amp;month);</a:t>
            </a:r>
          </a:p>
          <a:p>
            <a:r>
              <a:rPr lang="en-US" dirty="0">
                <a:solidFill>
                  <a:srgbClr val="0046D7"/>
                </a:solidFill>
                <a:latin typeface="Courier New" charset="0"/>
                <a:ea typeface="Courier New" charset="0"/>
                <a:cs typeface="Courier New" charset="0"/>
              </a:rPr>
              <a:t>s</a:t>
            </a:r>
            <a:r>
              <a:rPr lang="en-US" dirty="0" smtClean="0">
                <a:solidFill>
                  <a:srgbClr val="0046D7"/>
                </a:solidFill>
                <a:latin typeface="Courier New" charset="0"/>
                <a:ea typeface="Courier New" charset="0"/>
                <a:cs typeface="Courier New" charset="0"/>
              </a:rPr>
              <a:t>witch</a:t>
            </a:r>
            <a:r>
              <a:rPr lang="en-US" dirty="0" smtClean="0">
                <a:latin typeface="Courier New" charset="0"/>
                <a:ea typeface="Courier New" charset="0"/>
                <a:cs typeface="Courier New" charset="0"/>
              </a:rPr>
              <a:t>(month) {</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1</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3</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5</a:t>
            </a:r>
            <a:r>
              <a:rPr lang="en-US" dirty="0" smtClean="0">
                <a:latin typeface="Courier New" charset="0"/>
                <a:ea typeface="Courier New" charset="0"/>
                <a:cs typeface="Courier New" charset="0"/>
              </a:rPr>
              <a:t>:</a:t>
            </a:r>
          </a:p>
          <a:p>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7</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8</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10</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12</a:t>
            </a:r>
            <a:r>
              <a:rPr lang="en-US" dirty="0" smtClean="0">
                <a:latin typeface="Courier New" charset="0"/>
                <a:ea typeface="Courier New" charset="0"/>
                <a:cs typeface="Courier New" charset="0"/>
              </a:rPr>
              <a:t>: </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printf</a:t>
            </a:r>
            <a:r>
              <a:rPr lang="en-US" dirty="0" smtClean="0">
                <a:latin typeface="Courier New" charset="0"/>
                <a:ea typeface="Courier New" charset="0"/>
                <a:cs typeface="Courier New" charset="0"/>
              </a:rPr>
              <a:t>(</a:t>
            </a:r>
            <a:r>
              <a:rPr lang="en-US" dirty="0" smtClean="0">
                <a:solidFill>
                  <a:srgbClr val="C00000"/>
                </a:solidFill>
                <a:latin typeface="Courier New" charset="0"/>
                <a:ea typeface="Courier New" charset="0"/>
                <a:cs typeface="Courier New" charset="0"/>
              </a:rPr>
              <a:t>“The number of days is 31\n”</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4</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6</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9</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case</a:t>
            </a:r>
            <a:r>
              <a:rPr lang="en-US" dirty="0" smtClean="0">
                <a:latin typeface="Courier New" charset="0"/>
                <a:ea typeface="Courier New" charset="0"/>
                <a:cs typeface="Courier New" charset="0"/>
              </a:rPr>
              <a:t> </a:t>
            </a:r>
            <a:r>
              <a:rPr lang="en-US" dirty="0" smtClean="0">
                <a:solidFill>
                  <a:srgbClr val="C00000"/>
                </a:solidFill>
                <a:latin typeface="Courier New" charset="0"/>
                <a:ea typeface="Courier New" charset="0"/>
                <a:cs typeface="Courier New" charset="0"/>
              </a:rPr>
              <a:t>11</a:t>
            </a:r>
            <a:r>
              <a:rPr lang="en-US" dirty="0" smtClean="0">
                <a:latin typeface="Courier New" charset="0"/>
                <a:ea typeface="Courier New" charset="0"/>
                <a:cs typeface="Courier New" charset="0"/>
              </a:rPr>
              <a:t>: </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printf</a:t>
            </a:r>
            <a:r>
              <a:rPr lang="en-US" dirty="0" smtClean="0">
                <a:latin typeface="Courier New" charset="0"/>
                <a:ea typeface="Courier New" charset="0"/>
                <a:cs typeface="Courier New" charset="0"/>
              </a:rPr>
              <a:t>(</a:t>
            </a:r>
            <a:r>
              <a:rPr lang="en-US" dirty="0" smtClean="0">
                <a:solidFill>
                  <a:srgbClr val="C00000"/>
                </a:solidFill>
                <a:latin typeface="Courier New" charset="0"/>
                <a:ea typeface="Courier New" charset="0"/>
                <a:cs typeface="Courier New" charset="0"/>
              </a:rPr>
              <a:t>“The number of days is 30\n”</a:t>
            </a:r>
            <a:r>
              <a:rPr lang="en-US" dirty="0" smtClean="0">
                <a:latin typeface="Courier New" charset="0"/>
                <a:ea typeface="Courier New" charset="0"/>
                <a:cs typeface="Courier New" charset="0"/>
              </a:rPr>
              <a:t>);</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smtClean="0">
                <a:solidFill>
                  <a:srgbClr val="0046D7"/>
                </a:solidFill>
                <a:latin typeface="Courier New" charset="0"/>
                <a:ea typeface="Courier New" charset="0"/>
                <a:cs typeface="Courier New" charset="0"/>
              </a:rPr>
              <a:t>default</a:t>
            </a:r>
            <a:r>
              <a:rPr lang="en-US" dirty="0" smtClean="0">
                <a:latin typeface="Courier New" charset="0"/>
                <a:ea typeface="Courier New" charset="0"/>
                <a:cs typeface="Courier New" charset="0"/>
              </a:rPr>
              <a:t>: </a:t>
            </a:r>
          </a:p>
          <a:p>
            <a:r>
              <a:rPr lang="en-US" dirty="0">
                <a:latin typeface="Courier New" charset="0"/>
                <a:ea typeface="Courier New" charset="0"/>
                <a:cs typeface="Courier New" charset="0"/>
              </a:rPr>
              <a:t> </a:t>
            </a:r>
            <a:r>
              <a:rPr lang="en-US" dirty="0" smtClean="0">
                <a:latin typeface="Courier New" charset="0"/>
                <a:ea typeface="Courier New" charset="0"/>
                <a:cs typeface="Courier New" charset="0"/>
              </a:rPr>
              <a:t>     </a:t>
            </a:r>
            <a:r>
              <a:rPr lang="en-US" dirty="0" err="1" smtClean="0">
                <a:latin typeface="Courier New" charset="0"/>
                <a:ea typeface="Courier New" charset="0"/>
                <a:cs typeface="Courier New" charset="0"/>
              </a:rPr>
              <a:t>printf</a:t>
            </a:r>
            <a:r>
              <a:rPr lang="en-US" dirty="0" smtClean="0">
                <a:latin typeface="Courier New" charset="0"/>
                <a:ea typeface="Courier New" charset="0"/>
                <a:cs typeface="Courier New" charset="0"/>
              </a:rPr>
              <a:t>(</a:t>
            </a:r>
            <a:r>
              <a:rPr lang="en-US" dirty="0" smtClean="0">
                <a:solidFill>
                  <a:srgbClr val="C00000"/>
                </a:solidFill>
                <a:latin typeface="Courier New" charset="0"/>
                <a:ea typeface="Courier New" charset="0"/>
                <a:cs typeface="Courier New" charset="0"/>
              </a:rPr>
              <a:t>“The number of days is 28 or 29\n”</a:t>
            </a:r>
            <a:r>
              <a:rPr lang="en-US" dirty="0" smtClean="0">
                <a:latin typeface="Courier New" charset="0"/>
                <a:ea typeface="Courier New" charset="0"/>
                <a:cs typeface="Courier New" charset="0"/>
              </a:rPr>
              <a:t>);</a:t>
            </a:r>
          </a:p>
          <a:p>
            <a:r>
              <a:rPr lang="en-US" dirty="0" smtClean="0">
                <a:latin typeface="Courier New" charset="0"/>
                <a:ea typeface="Courier New" charset="0"/>
                <a:cs typeface="Courier New" charset="0"/>
              </a:rPr>
              <a:t>}       </a:t>
            </a:r>
          </a:p>
        </p:txBody>
      </p:sp>
    </p:spTree>
    <p:extLst>
      <p:ext uri="{BB962C8B-B14F-4D97-AF65-F5344CB8AC3E}">
        <p14:creationId xmlns:p14="http://schemas.microsoft.com/office/powerpoint/2010/main" val="858466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12" y="304800"/>
            <a:ext cx="8229600" cy="838200"/>
          </a:xfrm>
        </p:spPr>
        <p:txBody>
          <a:bodyPr/>
          <a:lstStyle/>
          <a:p>
            <a:r>
              <a:rPr lang="en-US" dirty="0" smtClean="0"/>
              <a:t>Review of Boolean Types</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479612" y="1524000"/>
            <a:ext cx="4114800" cy="513876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4412" y="1524000"/>
            <a:ext cx="4114800" cy="5138760"/>
          </a:xfrm>
          <a:prstGeom prst="rect">
            <a:avLst/>
          </a:prstGeom>
        </p:spPr>
      </p:pic>
      <p:sp>
        <p:nvSpPr>
          <p:cNvPr id="6" name="TextBox 5"/>
          <p:cNvSpPr txBox="1"/>
          <p:nvPr/>
        </p:nvSpPr>
        <p:spPr>
          <a:xfrm>
            <a:off x="1295400" y="1143000"/>
            <a:ext cx="7620000" cy="369332"/>
          </a:xfrm>
          <a:prstGeom prst="rect">
            <a:avLst/>
          </a:prstGeom>
          <a:noFill/>
        </p:spPr>
        <p:txBody>
          <a:bodyPr wrap="square" rtlCol="0">
            <a:spAutoFit/>
          </a:bodyPr>
          <a:lstStyle/>
          <a:p>
            <a:r>
              <a:rPr lang="en-US" dirty="0" smtClean="0"/>
              <a:t>C type    </a:t>
            </a:r>
            <a:r>
              <a:rPr lang="en-US" dirty="0" smtClean="0">
                <a:latin typeface="Courier New" charset="0"/>
                <a:ea typeface="Courier New" charset="0"/>
                <a:cs typeface="Courier New" charset="0"/>
              </a:rPr>
              <a:t>_Bool</a:t>
            </a:r>
            <a:r>
              <a:rPr lang="en-US" dirty="0" smtClean="0"/>
              <a:t>		</a:t>
            </a:r>
            <a:r>
              <a:rPr lang="en-US" dirty="0"/>
              <a:t>	 </a:t>
            </a:r>
            <a:r>
              <a:rPr lang="en-US" dirty="0" smtClean="0"/>
              <a:t>    </a:t>
            </a:r>
            <a:r>
              <a:rPr lang="en-US" dirty="0" smtClean="0">
                <a:latin typeface="Courier New" charset="0"/>
                <a:ea typeface="Courier New" charset="0"/>
                <a:cs typeface="Courier New" charset="0"/>
              </a:rPr>
              <a:t>bool</a:t>
            </a:r>
            <a:r>
              <a:rPr lang="en-US" dirty="0" smtClean="0"/>
              <a:t>   if #include &lt;</a:t>
            </a:r>
            <a:r>
              <a:rPr lang="en-US" dirty="0" err="1" smtClean="0"/>
              <a:t>stdbool.h</a:t>
            </a:r>
            <a:r>
              <a:rPr lang="en-US" dirty="0" smtClean="0"/>
              <a:t>&gt; </a:t>
            </a:r>
            <a:endParaRPr lang="en-US" dirty="0"/>
          </a:p>
        </p:txBody>
      </p:sp>
    </p:spTree>
    <p:extLst>
      <p:ext uri="{BB962C8B-B14F-4D97-AF65-F5344CB8AC3E}">
        <p14:creationId xmlns:p14="http://schemas.microsoft.com/office/powerpoint/2010/main" val="11599353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normAutofit fontScale="90000"/>
          </a:bodyPr>
          <a:lstStyle/>
          <a:p>
            <a:r>
              <a:rPr lang="en-US" dirty="0" smtClean="0"/>
              <a:t/>
            </a:r>
            <a:br>
              <a:rPr lang="en-US" dirty="0" smtClean="0"/>
            </a:br>
            <a:r>
              <a:rPr lang="en-US" dirty="0" smtClean="0"/>
              <a:t>Conditional Operators</a:t>
            </a:r>
            <a:endParaRPr lang="en-US" dirty="0"/>
          </a:p>
        </p:txBody>
      </p:sp>
      <p:sp>
        <p:nvSpPr>
          <p:cNvPr id="3" name="TextBox 2"/>
          <p:cNvSpPr txBox="1"/>
          <p:nvPr/>
        </p:nvSpPr>
        <p:spPr>
          <a:xfrm>
            <a:off x="609600" y="1676400"/>
            <a:ext cx="7620000" cy="2585323"/>
          </a:xfrm>
          <a:prstGeom prst="rect">
            <a:avLst/>
          </a:prstGeom>
          <a:noFill/>
        </p:spPr>
        <p:txBody>
          <a:bodyPr wrap="square" rtlCol="0">
            <a:spAutoFit/>
          </a:bodyPr>
          <a:lstStyle/>
          <a:p>
            <a:r>
              <a:rPr lang="en-US" sz="2800" dirty="0">
                <a:solidFill>
                  <a:srgbClr val="0046D7"/>
                </a:solidFill>
              </a:rPr>
              <a:t>condition  ?  expression1  :  </a:t>
            </a:r>
            <a:r>
              <a:rPr lang="en-US" sz="2800" dirty="0" smtClean="0">
                <a:solidFill>
                  <a:srgbClr val="0046D7"/>
                </a:solidFill>
              </a:rPr>
              <a:t>expression2</a:t>
            </a:r>
          </a:p>
          <a:p>
            <a:pPr marL="342900" indent="-342900">
              <a:buFont typeface="Arial" charset="0"/>
              <a:buChar char="•"/>
            </a:pPr>
            <a:r>
              <a:rPr lang="en-US" sz="2400" dirty="0"/>
              <a:t>The  condition  is an expression, usually a relational expression, and is evaluated first.   If it evaluates to TRUE, then expression1  takes place.  If the  condition  evaluates to FALSE, then expression2  takes place</a:t>
            </a:r>
            <a:r>
              <a:rPr lang="en-US" sz="2400" dirty="0" smtClean="0"/>
              <a:t>.</a:t>
            </a:r>
            <a:endParaRPr lang="en-US" sz="2800" dirty="0" smtClean="0">
              <a:solidFill>
                <a:srgbClr val="0046D7"/>
              </a:solidFill>
            </a:endParaRPr>
          </a:p>
          <a:p>
            <a:endParaRPr lang="en-US" sz="2800" dirty="0">
              <a:solidFill>
                <a:srgbClr val="0046D7"/>
              </a:solidFill>
            </a:endParaRPr>
          </a:p>
          <a:p>
            <a:endParaRPr lang="en-US" sz="1000" dirty="0" smtClean="0">
              <a:solidFill>
                <a:srgbClr val="0046D7"/>
              </a:solidFill>
            </a:endParaRPr>
          </a:p>
        </p:txBody>
      </p:sp>
      <p:sp>
        <p:nvSpPr>
          <p:cNvPr id="6" name="TextBox 5"/>
          <p:cNvSpPr txBox="1"/>
          <p:nvPr/>
        </p:nvSpPr>
        <p:spPr>
          <a:xfrm>
            <a:off x="614082" y="4114800"/>
            <a:ext cx="6082553" cy="1569660"/>
          </a:xfrm>
          <a:prstGeom prst="rect">
            <a:avLst/>
          </a:prstGeom>
          <a:noFill/>
          <a:ln>
            <a:solidFill>
              <a:schemeClr val="accent1"/>
            </a:solidFill>
          </a:ln>
        </p:spPr>
        <p:txBody>
          <a:bodyPr wrap="square" rtlCol="0">
            <a:spAutoFit/>
          </a:bodyPr>
          <a:lstStyle/>
          <a:p>
            <a:r>
              <a:rPr lang="en-US" sz="2400" dirty="0" err="1">
                <a:solidFill>
                  <a:srgbClr val="002060"/>
                </a:solidFill>
                <a:latin typeface="Courier New" charset="0"/>
                <a:ea typeface="Courier New" charset="0"/>
                <a:cs typeface="Courier New" charset="0"/>
              </a:rPr>
              <a:t>printf</a:t>
            </a:r>
            <a:r>
              <a:rPr lang="en-US" sz="2400" dirty="0">
                <a:solidFill>
                  <a:srgbClr val="002060"/>
                </a:solidFill>
                <a:latin typeface="Courier New" charset="0"/>
                <a:ea typeface="Courier New" charset="0"/>
                <a:cs typeface="Courier New" charset="0"/>
              </a:rPr>
              <a:t>(“Enter an integer: “);</a:t>
            </a:r>
          </a:p>
          <a:p>
            <a:r>
              <a:rPr lang="en-US" sz="2400" dirty="0" err="1">
                <a:solidFill>
                  <a:srgbClr val="002060"/>
                </a:solidFill>
                <a:latin typeface="Courier New" charset="0"/>
                <a:ea typeface="Courier New" charset="0"/>
                <a:cs typeface="Courier New" charset="0"/>
              </a:rPr>
              <a:t>scanf</a:t>
            </a:r>
            <a:r>
              <a:rPr lang="en-US" sz="2400" dirty="0">
                <a:solidFill>
                  <a:srgbClr val="002060"/>
                </a:solidFill>
                <a:latin typeface="Courier New" charset="0"/>
                <a:ea typeface="Courier New" charset="0"/>
                <a:cs typeface="Courier New" charset="0"/>
              </a:rPr>
              <a:t>(“%d”, </a:t>
            </a:r>
            <a:r>
              <a:rPr lang="en-US" sz="2400" dirty="0" smtClean="0">
                <a:solidFill>
                  <a:srgbClr val="002060"/>
                </a:solidFill>
                <a:latin typeface="Courier New" charset="0"/>
                <a:ea typeface="Courier New" charset="0"/>
                <a:cs typeface="Courier New" charset="0"/>
              </a:rPr>
              <a:t>&amp;x);</a:t>
            </a:r>
            <a:endParaRPr lang="en-US" sz="2400" dirty="0">
              <a:solidFill>
                <a:srgbClr val="002060"/>
              </a:solidFill>
              <a:latin typeface="Courier New" charset="0"/>
              <a:ea typeface="Courier New" charset="0"/>
              <a:cs typeface="Courier New" charset="0"/>
            </a:endParaRPr>
          </a:p>
          <a:p>
            <a:r>
              <a:rPr lang="en-US" sz="2400" dirty="0">
                <a:solidFill>
                  <a:srgbClr val="002060"/>
                </a:solidFill>
                <a:latin typeface="Courier New" charset="0"/>
                <a:ea typeface="Courier New" charset="0"/>
                <a:cs typeface="Courier New" charset="0"/>
              </a:rPr>
              <a:t>s = </a:t>
            </a:r>
            <a:r>
              <a:rPr lang="en-US" sz="2400" b="1" dirty="0">
                <a:solidFill>
                  <a:srgbClr val="0046D7"/>
                </a:solidFill>
                <a:latin typeface="Courier New" charset="0"/>
                <a:ea typeface="Courier New" charset="0"/>
                <a:cs typeface="Courier New" charset="0"/>
              </a:rPr>
              <a:t>(x &lt; 0) ? -1 : x * x;</a:t>
            </a:r>
          </a:p>
          <a:p>
            <a:r>
              <a:rPr lang="en-US" sz="2400" dirty="0" err="1">
                <a:solidFill>
                  <a:srgbClr val="002060"/>
                </a:solidFill>
                <a:latin typeface="Courier New" charset="0"/>
                <a:ea typeface="Courier New" charset="0"/>
                <a:cs typeface="Courier New" charset="0"/>
              </a:rPr>
              <a:t>printf</a:t>
            </a:r>
            <a:r>
              <a:rPr lang="en-US" sz="2400" dirty="0">
                <a:solidFill>
                  <a:srgbClr val="002060"/>
                </a:solidFill>
                <a:latin typeface="Courier New" charset="0"/>
                <a:ea typeface="Courier New" charset="0"/>
                <a:cs typeface="Courier New" charset="0"/>
              </a:rPr>
              <a:t>(“%d\n”, s);</a:t>
            </a:r>
            <a:endParaRPr lang="en-US" sz="2400" dirty="0">
              <a:solidFill>
                <a:srgbClr val="002060"/>
              </a:solidFill>
              <a:latin typeface="Courier New" charset="0"/>
              <a:ea typeface="Courier New" charset="0"/>
              <a:cs typeface="Courier New" charset="0"/>
            </a:endParaRPr>
          </a:p>
        </p:txBody>
      </p:sp>
    </p:spTree>
    <p:extLst>
      <p:ext uri="{BB962C8B-B14F-4D97-AF65-F5344CB8AC3E}">
        <p14:creationId xmlns:p14="http://schemas.microsoft.com/office/powerpoint/2010/main" val="154812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smtClean="0"/>
              <a:t>Boolean Expressions</a:t>
            </a:r>
          </a:p>
        </p:txBody>
      </p:sp>
      <p:sp>
        <p:nvSpPr>
          <p:cNvPr id="13316" name="Rectangle 3"/>
          <p:cNvSpPr>
            <a:spLocks noGrp="1" noChangeArrowheads="1"/>
          </p:cNvSpPr>
          <p:nvPr>
            <p:ph type="body" idx="1"/>
          </p:nvPr>
        </p:nvSpPr>
        <p:spPr/>
        <p:txBody>
          <a:bodyPr/>
          <a:lstStyle/>
          <a:p>
            <a:pPr eaLnBrk="1" hangingPunct="1"/>
            <a:r>
              <a:rPr lang="en-US" dirty="0" smtClean="0"/>
              <a:t>Expression that evaluates </a:t>
            </a:r>
            <a:r>
              <a:rPr lang="en-US" dirty="0" smtClean="0"/>
              <a:t>to true or false</a:t>
            </a:r>
          </a:p>
          <a:p>
            <a:pPr eaLnBrk="1" hangingPunct="1"/>
            <a:r>
              <a:rPr lang="en-US" dirty="0" smtClean="0"/>
              <a:t>Forms</a:t>
            </a:r>
          </a:p>
          <a:p>
            <a:pPr lvl="1" eaLnBrk="1" hangingPunct="1"/>
            <a:r>
              <a:rPr lang="en-US" sz="1800" dirty="0" smtClean="0"/>
              <a:t>Relational expression:  &lt;</a:t>
            </a:r>
            <a:r>
              <a:rPr lang="en-US" sz="1800" dirty="0" err="1" smtClean="0"/>
              <a:t>expr</a:t>
            </a:r>
            <a:r>
              <a:rPr lang="en-US" sz="1800" dirty="0" smtClean="0"/>
              <a:t>&gt; &lt;relational operator&gt; &lt;</a:t>
            </a:r>
            <a:r>
              <a:rPr lang="en-US" sz="1800" dirty="0" err="1" smtClean="0"/>
              <a:t>expr</a:t>
            </a:r>
            <a:r>
              <a:rPr lang="en-US" sz="1800" dirty="0" smtClean="0"/>
              <a:t>&gt;</a:t>
            </a:r>
          </a:p>
          <a:p>
            <a:pPr lvl="2" eaLnBrk="1" hangingPunct="1"/>
            <a:r>
              <a:rPr lang="en-US" sz="1800" dirty="0" smtClean="0"/>
              <a:t>Examples:</a:t>
            </a:r>
          </a:p>
          <a:p>
            <a:pPr lvl="3" eaLnBrk="1" hangingPunct="1">
              <a:buFont typeface="Wingdings" pitchFamily="2" charset="2"/>
              <a:buNone/>
            </a:pPr>
            <a:r>
              <a:rPr lang="en-US" sz="1800" b="1" dirty="0" smtClean="0">
                <a:solidFill>
                  <a:srgbClr val="0070C0"/>
                </a:solidFill>
                <a:latin typeface="Courier New" pitchFamily="49" charset="0"/>
                <a:cs typeface="Courier New" pitchFamily="49" charset="0"/>
              </a:rPr>
              <a:t>7 &lt; 5</a:t>
            </a:r>
          </a:p>
          <a:p>
            <a:pPr lvl="3" eaLnBrk="1" hangingPunct="1">
              <a:buFont typeface="Wingdings" pitchFamily="2" charset="2"/>
              <a:buNone/>
            </a:pPr>
            <a:r>
              <a:rPr lang="en-US" sz="1800" b="1" dirty="0" smtClean="0">
                <a:solidFill>
                  <a:srgbClr val="0070C0"/>
                </a:solidFill>
                <a:latin typeface="Courier New" pitchFamily="49" charset="0"/>
                <a:cs typeface="Courier New" pitchFamily="49" charset="0"/>
              </a:rPr>
              <a:t>a + b &gt; 6</a:t>
            </a:r>
          </a:p>
          <a:p>
            <a:pPr lvl="1" eaLnBrk="1" hangingPunct="1"/>
            <a:r>
              <a:rPr lang="en-US" sz="1800" dirty="0" smtClean="0"/>
              <a:t>Logical expression:  &lt;</a:t>
            </a:r>
            <a:r>
              <a:rPr lang="en-US" sz="1800" dirty="0"/>
              <a:t>B</a:t>
            </a:r>
            <a:r>
              <a:rPr lang="en-US" sz="1800" dirty="0" smtClean="0"/>
              <a:t>oolean </a:t>
            </a:r>
            <a:r>
              <a:rPr lang="en-US" sz="1800" dirty="0" err="1" smtClean="0"/>
              <a:t>expr</a:t>
            </a:r>
            <a:r>
              <a:rPr lang="en-US" sz="1800" dirty="0" smtClean="0"/>
              <a:t>&gt; &lt;logical operator&gt; &lt;</a:t>
            </a:r>
            <a:r>
              <a:rPr lang="en-US" sz="1800" dirty="0"/>
              <a:t>B</a:t>
            </a:r>
            <a:r>
              <a:rPr lang="en-US" sz="1800" dirty="0" smtClean="0"/>
              <a:t>oolean </a:t>
            </a:r>
            <a:r>
              <a:rPr lang="en-US" sz="1800" dirty="0" err="1" smtClean="0"/>
              <a:t>expr</a:t>
            </a:r>
            <a:r>
              <a:rPr lang="en-US" sz="1800" dirty="0" smtClean="0"/>
              <a:t>&gt;</a:t>
            </a:r>
          </a:p>
          <a:p>
            <a:pPr lvl="2" eaLnBrk="1" hangingPunct="1"/>
            <a:r>
              <a:rPr lang="en-US" sz="1800" dirty="0" smtClean="0"/>
              <a:t>Examples:</a:t>
            </a:r>
          </a:p>
          <a:p>
            <a:pPr lvl="3" eaLnBrk="1" hangingPunct="1">
              <a:buFont typeface="Wingdings" pitchFamily="2" charset="2"/>
              <a:buNone/>
            </a:pPr>
            <a:r>
              <a:rPr lang="en-US" sz="1800" b="1" dirty="0" smtClean="0">
                <a:solidFill>
                  <a:srgbClr val="0070C0"/>
                </a:solidFill>
                <a:latin typeface="Courier New" pitchFamily="49" charset="0"/>
                <a:cs typeface="Courier New" pitchFamily="49" charset="0"/>
              </a:rPr>
              <a:t>(x &lt; 7) &amp;&amp; (y &gt; 3)</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algn="ctr" eaLnBrk="1" hangingPunct="1"/>
            <a:r>
              <a:rPr lang="en-US" dirty="0" smtClean="0"/>
              <a:t>Relational Operators</a:t>
            </a:r>
          </a:p>
        </p:txBody>
      </p:sp>
      <p:graphicFrame>
        <p:nvGraphicFramePr>
          <p:cNvPr id="6" name="Object 3"/>
          <p:cNvGraphicFramePr>
            <a:graphicFrameLocks noChangeAspect="1"/>
          </p:cNvGraphicFramePr>
          <p:nvPr>
            <p:extLst>
              <p:ext uri="{D42A27DB-BD31-4B8C-83A1-F6EECF244321}">
                <p14:modId xmlns:p14="http://schemas.microsoft.com/office/powerpoint/2010/main" val="1044270363"/>
              </p:ext>
            </p:extLst>
          </p:nvPr>
        </p:nvGraphicFramePr>
        <p:xfrm>
          <a:off x="1447800" y="1614488"/>
          <a:ext cx="6578600" cy="4100512"/>
        </p:xfrm>
        <a:graphic>
          <a:graphicData uri="http://schemas.openxmlformats.org/presentationml/2006/ole">
            <mc:AlternateContent xmlns:mc="http://schemas.openxmlformats.org/markup-compatibility/2006">
              <mc:Choice xmlns:v="urn:schemas-microsoft-com:vml" Requires="v">
                <p:oleObj spid="_x0000_s2104" name="Document" r:id="rId4" imgW="7523125" imgH="4688892" progId="Word.Document.8">
                  <p:embed/>
                </p:oleObj>
              </mc:Choice>
              <mc:Fallback>
                <p:oleObj name="Document" r:id="rId4" imgW="7523125" imgH="4688892" progId="Word.Document.8">
                  <p:embed/>
                  <p:pic>
                    <p:nvPicPr>
                      <p:cNvPr id="0" name=""/>
                      <p:cNvPicPr>
                        <a:picLocks noChangeAspect="1" noChangeArrowheads="1"/>
                      </p:cNvPicPr>
                      <p:nvPr/>
                    </p:nvPicPr>
                    <p:blipFill>
                      <a:blip r:embed="rId5"/>
                      <a:srcRect/>
                      <a:stretch>
                        <a:fillRect/>
                      </a:stretch>
                    </p:blipFill>
                    <p:spPr bwMode="auto">
                      <a:xfrm>
                        <a:off x="1447800" y="1614488"/>
                        <a:ext cx="6578600" cy="4100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4051270" y="4594225"/>
            <a:ext cx="1482585" cy="646331"/>
          </a:xfrm>
          <a:prstGeom prst="rect">
            <a:avLst/>
          </a:prstGeom>
          <a:noFill/>
          <a:ln>
            <a:solidFill>
              <a:schemeClr val="accent1"/>
            </a:solidFill>
            <a:prstDash val="dash"/>
          </a:ln>
        </p:spPr>
        <p:txBody>
          <a:bodyPr wrap="none" rtlCol="0">
            <a:spAutoFit/>
          </a:bodyPr>
          <a:lstStyle/>
          <a:p>
            <a:r>
              <a:rPr lang="en-US" dirty="0" smtClean="0"/>
              <a:t>4</a:t>
            </a:r>
            <a:r>
              <a:rPr lang="en-US" baseline="30000" dirty="0" smtClean="0"/>
              <a:t>th</a:t>
            </a:r>
            <a:r>
              <a:rPr lang="en-US" dirty="0" smtClean="0"/>
              <a:t>: </a:t>
            </a:r>
            <a:r>
              <a:rPr lang="en-US" dirty="0" err="1" smtClean="0"/>
              <a:t>Ch</a:t>
            </a:r>
            <a:r>
              <a:rPr lang="en-US" dirty="0" smtClean="0"/>
              <a:t> 4 p. 46</a:t>
            </a:r>
          </a:p>
          <a:p>
            <a:r>
              <a:rPr lang="en-US" dirty="0" smtClean="0"/>
              <a:t>3</a:t>
            </a:r>
            <a:r>
              <a:rPr lang="en-US" baseline="30000" dirty="0" smtClean="0"/>
              <a:t>rd</a:t>
            </a:r>
            <a:r>
              <a:rPr lang="en-US" dirty="0" smtClean="0"/>
              <a:t>: </a:t>
            </a:r>
            <a:r>
              <a:rPr lang="en-US" dirty="0" err="1" smtClean="0"/>
              <a:t>Ch</a:t>
            </a:r>
            <a:r>
              <a:rPr lang="en-US" dirty="0" smtClean="0"/>
              <a:t> 5 p. 46</a:t>
            </a:r>
            <a:endParaRPr lang="en-US" dirty="0"/>
          </a:p>
        </p:txBody>
      </p:sp>
    </p:spTree>
    <p:extLst>
      <p:ext uri="{BB962C8B-B14F-4D97-AF65-F5344CB8AC3E}">
        <p14:creationId xmlns:p14="http://schemas.microsoft.com/office/powerpoint/2010/main" val="52642796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050"/>
          <p:cNvSpPr>
            <a:spLocks noGrp="1" noChangeArrowheads="1"/>
          </p:cNvSpPr>
          <p:nvPr>
            <p:ph type="title"/>
          </p:nvPr>
        </p:nvSpPr>
        <p:spPr/>
        <p:txBody>
          <a:bodyPr>
            <a:normAutofit fontScale="90000"/>
          </a:bodyPr>
          <a:lstStyle/>
          <a:p>
            <a:pPr eaLnBrk="1" hangingPunct="1"/>
            <a:r>
              <a:rPr lang="en-US" noProof="1" smtClean="0"/>
              <a:t>Logical Operators</a:t>
            </a:r>
            <a:r>
              <a:rPr lang="en-US" sz="3600" noProof="1" smtClean="0"/>
              <a:t> (Compound Relationals)</a:t>
            </a:r>
            <a:endParaRPr lang="en-US" dirty="0" smtClean="0"/>
          </a:p>
        </p:txBody>
      </p:sp>
      <p:sp>
        <p:nvSpPr>
          <p:cNvPr id="14340" name="Rectangle 2051"/>
          <p:cNvSpPr>
            <a:spLocks noGrp="1" noChangeArrowheads="1"/>
          </p:cNvSpPr>
          <p:nvPr>
            <p:ph type="body" idx="1"/>
          </p:nvPr>
        </p:nvSpPr>
        <p:spPr/>
        <p:txBody>
          <a:bodyPr/>
          <a:lstStyle/>
          <a:p>
            <a:pPr eaLnBrk="1" hangingPunct="1"/>
            <a:r>
              <a:rPr lang="en-US" b="1" dirty="0" smtClean="0">
                <a:latin typeface="Courier New" pitchFamily="49" charset="0"/>
              </a:rPr>
              <a:t>&amp;&amp;</a:t>
            </a:r>
            <a:r>
              <a:rPr lang="en-US" dirty="0" smtClean="0"/>
              <a:t> (logical </a:t>
            </a:r>
            <a:r>
              <a:rPr lang="en-US" b="1" dirty="0" smtClean="0">
                <a:latin typeface="Courier New" pitchFamily="49" charset="0"/>
              </a:rPr>
              <a:t>AND</a:t>
            </a:r>
            <a:r>
              <a:rPr lang="en-US" dirty="0" smtClean="0"/>
              <a:t>)</a:t>
            </a:r>
          </a:p>
          <a:p>
            <a:pPr lvl="1" eaLnBrk="1" hangingPunct="1"/>
            <a:r>
              <a:rPr lang="en-US" dirty="0" smtClean="0"/>
              <a:t>Returns </a:t>
            </a:r>
            <a:r>
              <a:rPr lang="en-US" b="1" dirty="0" smtClean="0">
                <a:latin typeface="Courier New" pitchFamily="49" charset="0"/>
              </a:rPr>
              <a:t>true</a:t>
            </a:r>
            <a:r>
              <a:rPr lang="en-US" dirty="0" smtClean="0"/>
              <a:t> if both conditions are </a:t>
            </a:r>
            <a:r>
              <a:rPr lang="en-US" b="1" dirty="0" smtClean="0">
                <a:latin typeface="Courier New" pitchFamily="49" charset="0"/>
              </a:rPr>
              <a:t>true</a:t>
            </a:r>
          </a:p>
          <a:p>
            <a:pPr lvl="1" eaLnBrk="1" hangingPunct="1">
              <a:buFont typeface="Wingdings" pitchFamily="2" charset="2"/>
              <a:buNone/>
            </a:pPr>
            <a:endParaRPr lang="en-US" dirty="0" smtClean="0"/>
          </a:p>
          <a:p>
            <a:pPr eaLnBrk="1" hangingPunct="1"/>
            <a:r>
              <a:rPr lang="en-US" b="1" dirty="0" smtClean="0">
                <a:latin typeface="Courier New" pitchFamily="49" charset="0"/>
              </a:rPr>
              <a:t>||</a:t>
            </a:r>
            <a:r>
              <a:rPr lang="en-US" dirty="0" smtClean="0"/>
              <a:t> (logical </a:t>
            </a:r>
            <a:r>
              <a:rPr lang="en-US" b="1" dirty="0" smtClean="0">
                <a:latin typeface="Courier New" pitchFamily="49" charset="0"/>
              </a:rPr>
              <a:t>OR</a:t>
            </a:r>
            <a:r>
              <a:rPr lang="en-US" dirty="0" smtClean="0"/>
              <a:t>)</a:t>
            </a:r>
          </a:p>
          <a:p>
            <a:pPr lvl="1" eaLnBrk="1" hangingPunct="1"/>
            <a:r>
              <a:rPr lang="en-US" dirty="0" smtClean="0"/>
              <a:t>Returns </a:t>
            </a:r>
            <a:r>
              <a:rPr lang="en-US" b="1" dirty="0" smtClean="0">
                <a:latin typeface="Courier New" pitchFamily="49" charset="0"/>
              </a:rPr>
              <a:t>true</a:t>
            </a:r>
            <a:r>
              <a:rPr lang="en-US" dirty="0" smtClean="0"/>
              <a:t> if either of its conditions is </a:t>
            </a:r>
            <a:r>
              <a:rPr lang="en-US" b="1" dirty="0" smtClean="0">
                <a:latin typeface="Courier New" pitchFamily="49" charset="0"/>
              </a:rPr>
              <a:t>true</a:t>
            </a:r>
          </a:p>
          <a:p>
            <a:endParaRPr lang="en-US" b="1" dirty="0" smtClean="0">
              <a:latin typeface="Courier New" pitchFamily="49" charset="0"/>
            </a:endParaRPr>
          </a:p>
          <a:p>
            <a:r>
              <a:rPr lang="en-US" b="1" dirty="0" smtClean="0">
                <a:latin typeface="Courier New" pitchFamily="49" charset="0"/>
              </a:rPr>
              <a:t>!</a:t>
            </a:r>
            <a:r>
              <a:rPr lang="en-US" dirty="0" smtClean="0"/>
              <a:t> (logical </a:t>
            </a:r>
            <a:r>
              <a:rPr lang="en-US" b="1" dirty="0" smtClean="0">
                <a:latin typeface="Courier New" pitchFamily="49" charset="0"/>
              </a:rPr>
              <a:t>NOT</a:t>
            </a:r>
            <a:r>
              <a:rPr lang="en-US" dirty="0" smtClean="0"/>
              <a:t>, logical negation)</a:t>
            </a:r>
          </a:p>
          <a:p>
            <a:pPr lvl="1"/>
            <a:r>
              <a:rPr lang="en-US" dirty="0"/>
              <a:t>Is a unary operator, only takes one </a:t>
            </a:r>
            <a:r>
              <a:rPr lang="en-US" dirty="0" smtClean="0"/>
              <a:t>operand following</a:t>
            </a:r>
            <a:endParaRPr lang="en-US" dirty="0"/>
          </a:p>
          <a:p>
            <a:pPr lvl="1"/>
            <a:r>
              <a:rPr lang="en-US" dirty="0" smtClean="0"/>
              <a:t>Reverses the truth/falsity of its condition</a:t>
            </a:r>
          </a:p>
          <a:p>
            <a:pPr lvl="1"/>
            <a:r>
              <a:rPr lang="en-US" dirty="0" smtClean="0"/>
              <a:t>Returns </a:t>
            </a:r>
            <a:r>
              <a:rPr lang="en-US" b="1" dirty="0" smtClean="0">
                <a:latin typeface="Courier New" pitchFamily="49" charset="0"/>
              </a:rPr>
              <a:t>true</a:t>
            </a:r>
            <a:r>
              <a:rPr lang="en-US" dirty="0" smtClean="0"/>
              <a:t> when its condition is </a:t>
            </a:r>
            <a:r>
              <a:rPr lang="en-US" b="1" dirty="0" smtClean="0">
                <a:latin typeface="Courier New" pitchFamily="49" charset="0"/>
              </a:rPr>
              <a:t>false</a:t>
            </a:r>
            <a:endParaRPr lang="en-US" dirty="0" smtClean="0"/>
          </a:p>
          <a:p>
            <a:endParaRPr lang="en-US" dirty="0" smtClean="0"/>
          </a:p>
        </p:txBody>
      </p:sp>
      <p:sp>
        <p:nvSpPr>
          <p:cNvPr id="4" name="TextBox 3"/>
          <p:cNvSpPr txBox="1"/>
          <p:nvPr/>
        </p:nvSpPr>
        <p:spPr>
          <a:xfrm>
            <a:off x="7772400" y="1383268"/>
            <a:ext cx="1119217" cy="369332"/>
          </a:xfrm>
          <a:prstGeom prst="rect">
            <a:avLst/>
          </a:prstGeom>
          <a:noFill/>
          <a:ln>
            <a:solidFill>
              <a:schemeClr val="accent1"/>
            </a:solidFill>
            <a:prstDash val="dash"/>
          </a:ln>
        </p:spPr>
        <p:txBody>
          <a:bodyPr wrap="none" rtlCol="0">
            <a:spAutoFit/>
          </a:bodyPr>
          <a:lstStyle/>
          <a:p>
            <a:r>
              <a:rPr lang="en-US" dirty="0" err="1" smtClean="0"/>
              <a:t>Ch</a:t>
            </a:r>
            <a:r>
              <a:rPr lang="en-US" dirty="0" smtClean="0"/>
              <a:t> 6 p. 72</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algn="ctr" eaLnBrk="1" hangingPunct="1"/>
            <a:r>
              <a:rPr lang="en-US" noProof="1" smtClean="0"/>
              <a:t>Logical Operators Truth Table</a:t>
            </a:r>
            <a:endParaRPr lang="en-US" dirty="0" smtClean="0"/>
          </a:p>
        </p:txBody>
      </p:sp>
      <p:sp>
        <p:nvSpPr>
          <p:cNvPr id="16388"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lvl="2" eaLnBrk="1" hangingPunct="1">
              <a:buFont typeface="Wingdings" pitchFamily="2" charset="2"/>
              <a:buNone/>
            </a:pPr>
            <a:r>
              <a:rPr lang="en-US" b="1" dirty="0" smtClean="0">
                <a:latin typeface="Courier New" pitchFamily="49" charset="0"/>
              </a:rPr>
              <a:t>  </a:t>
            </a:r>
          </a:p>
        </p:txBody>
      </p:sp>
      <p:graphicFrame>
        <p:nvGraphicFramePr>
          <p:cNvPr id="5" name="Group 44"/>
          <p:cNvGraphicFramePr>
            <a:graphicFrameLocks noGrp="1"/>
          </p:cNvGraphicFramePr>
          <p:nvPr>
            <p:extLst>
              <p:ext uri="{D42A27DB-BD31-4B8C-83A1-F6EECF244321}">
                <p14:modId xmlns:p14="http://schemas.microsoft.com/office/powerpoint/2010/main" val="374943173"/>
              </p:ext>
            </p:extLst>
          </p:nvPr>
        </p:nvGraphicFramePr>
        <p:xfrm>
          <a:off x="1447800" y="1701800"/>
          <a:ext cx="6248400" cy="3200401"/>
        </p:xfrm>
        <a:graphic>
          <a:graphicData uri="http://schemas.openxmlformats.org/drawingml/2006/table">
            <a:tbl>
              <a:tblPr/>
              <a:tblGrid>
                <a:gridCol w="1219200"/>
                <a:gridCol w="1219200"/>
                <a:gridCol w="1219200"/>
                <a:gridCol w="1371600"/>
                <a:gridCol w="1219200"/>
              </a:tblGrid>
              <a:tr h="574431">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000" b="1" i="0" u="none" strike="noStrike" cap="none" normalizeH="0" baseline="0" dirty="0" smtClean="0">
                          <a:ln>
                            <a:noFill/>
                          </a:ln>
                          <a:solidFill>
                            <a:srgbClr val="000099"/>
                          </a:solidFill>
                          <a:effectLst/>
                          <a:latin typeface="Tahoma" pitchFamily="34" charset="0"/>
                        </a:rPr>
                        <a:t>P</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000" b="1" i="0" u="none" strike="noStrike" cap="none" normalizeH="0" baseline="0" dirty="0" smtClean="0">
                          <a:ln>
                            <a:noFill/>
                          </a:ln>
                          <a:solidFill>
                            <a:srgbClr val="000099"/>
                          </a:solidFill>
                          <a:effectLst/>
                          <a:latin typeface="Tahoma" pitchFamily="34" charset="0"/>
                        </a:rPr>
                        <a:t>Q</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000" b="1" i="0" u="none" strike="noStrike" cap="none" normalizeH="0" baseline="0" dirty="0" smtClean="0">
                          <a:ln>
                            <a:noFill/>
                          </a:ln>
                          <a:solidFill>
                            <a:srgbClr val="000099"/>
                          </a:solidFill>
                          <a:effectLst/>
                          <a:latin typeface="Tahoma" pitchFamily="34" charset="0"/>
                        </a:rPr>
                        <a:t>P &amp;&amp; Q</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000" b="1" i="0" u="none" strike="noStrike" cap="none" normalizeH="0" baseline="0" dirty="0" smtClean="0">
                          <a:ln>
                            <a:noFill/>
                          </a:ln>
                          <a:solidFill>
                            <a:srgbClr val="000099"/>
                          </a:solidFill>
                          <a:effectLst/>
                          <a:latin typeface="Tahoma" pitchFamily="34" charset="0"/>
                        </a:rPr>
                        <a:t>P || Q</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rgbClr val="66CCFF"/>
                    </a:solid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000" b="1" i="0" u="none" strike="noStrike" cap="none" normalizeH="0" baseline="0" dirty="0" smtClean="0">
                          <a:ln>
                            <a:noFill/>
                          </a:ln>
                          <a:solidFill>
                            <a:srgbClr val="000099"/>
                          </a:solidFill>
                          <a:effectLst/>
                          <a:latin typeface="Tahoma" pitchFamily="34" charset="0"/>
                        </a:rPr>
                        <a:t>!P</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solidFill>
                      <a:srgbClr val="66CCFF"/>
                    </a:solidFill>
                  </a:tcPr>
                </a:tc>
              </a:tr>
              <a:tr h="629138">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656493">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683846">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r h="656493">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false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1500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true</a:t>
                      </a:r>
                    </a:p>
                  </a:txBody>
                  <a:tcPr anchor="ctr" horzOverflow="overflow">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mtClean="0"/>
              <a:t>Precedence of Operators</a:t>
            </a:r>
          </a:p>
        </p:txBody>
      </p:sp>
      <p:sp>
        <p:nvSpPr>
          <p:cNvPr id="17412" name="Rectangle 3"/>
          <p:cNvSpPr>
            <a:spLocks noGrp="1" noChangeArrowheads="1"/>
          </p:cNvSpPr>
          <p:nvPr>
            <p:ph sz="quarter" idx="1"/>
          </p:nvPr>
        </p:nvSpPr>
        <p:spPr>
          <a:xfrm>
            <a:off x="2362200" y="1447800"/>
            <a:ext cx="6324600" cy="4572000"/>
          </a:xfrm>
        </p:spPr>
        <p:txBody>
          <a:bodyPr>
            <a:noAutofit/>
          </a:bodyPr>
          <a:lstStyle/>
          <a:p>
            <a:pPr marL="514350" indent="-514350" eaLnBrk="1" hangingPunct="1">
              <a:buFont typeface="+mj-lt"/>
              <a:buAutoNum type="arabicPeriod"/>
            </a:pPr>
            <a:r>
              <a:rPr lang="en-US" sz="2400" dirty="0" smtClean="0"/>
              <a:t>(), []</a:t>
            </a:r>
          </a:p>
          <a:p>
            <a:pPr marL="514350" indent="-514350" eaLnBrk="1" hangingPunct="1">
              <a:buFont typeface="+mj-lt"/>
              <a:buAutoNum type="arabicPeriod"/>
            </a:pPr>
            <a:r>
              <a:rPr lang="en-US" sz="2400" dirty="0" smtClean="0"/>
              <a:t>Unary +, unary -, !, ++, --</a:t>
            </a:r>
          </a:p>
          <a:p>
            <a:pPr marL="514350" indent="-514350" eaLnBrk="1" hangingPunct="1">
              <a:buFont typeface="+mj-lt"/>
              <a:buAutoNum type="arabicPeriod"/>
            </a:pPr>
            <a:r>
              <a:rPr lang="en-US" sz="2400" dirty="0" smtClean="0"/>
              <a:t>Type casting</a:t>
            </a:r>
          </a:p>
          <a:p>
            <a:pPr marL="514350" indent="-514350" eaLnBrk="1" hangingPunct="1">
              <a:buFont typeface="+mj-lt"/>
              <a:buAutoNum type="arabicPeriod"/>
            </a:pPr>
            <a:r>
              <a:rPr lang="en-US" sz="2400" dirty="0" smtClean="0"/>
              <a:t>* ,  / ,  %</a:t>
            </a:r>
          </a:p>
          <a:p>
            <a:pPr marL="514350" indent="-514350" eaLnBrk="1" hangingPunct="1">
              <a:buFont typeface="+mj-lt"/>
              <a:buAutoNum type="arabicPeriod"/>
            </a:pPr>
            <a:r>
              <a:rPr lang="en-US" sz="2400" dirty="0" smtClean="0"/>
              <a:t>+ , - </a:t>
            </a:r>
          </a:p>
          <a:p>
            <a:pPr marL="514350" indent="-514350" eaLnBrk="1" hangingPunct="1">
              <a:buFont typeface="+mj-lt"/>
              <a:buAutoNum type="arabicPeriod"/>
            </a:pPr>
            <a:r>
              <a:rPr lang="en-US" sz="2400" dirty="0" smtClean="0"/>
              <a:t>&lt;, &lt;=, &gt;, &gt;=</a:t>
            </a:r>
          </a:p>
          <a:p>
            <a:pPr marL="514350" indent="-514350" eaLnBrk="1" hangingPunct="1">
              <a:buFont typeface="+mj-lt"/>
              <a:buAutoNum type="arabicPeriod"/>
            </a:pPr>
            <a:r>
              <a:rPr lang="en-US" sz="2400" dirty="0" smtClean="0"/>
              <a:t>==, !=</a:t>
            </a:r>
          </a:p>
          <a:p>
            <a:pPr marL="514350" indent="-514350" eaLnBrk="1" hangingPunct="1">
              <a:buFont typeface="+mj-lt"/>
              <a:buAutoNum type="arabicPeriod"/>
            </a:pPr>
            <a:r>
              <a:rPr lang="en-US" sz="2400" dirty="0" smtClean="0"/>
              <a:t>&amp;&amp;</a:t>
            </a:r>
          </a:p>
          <a:p>
            <a:pPr marL="514350" indent="-514350" eaLnBrk="1" hangingPunct="1">
              <a:buFont typeface="+mj-lt"/>
              <a:buAutoNum type="arabicPeriod"/>
            </a:pPr>
            <a:r>
              <a:rPr lang="en-US" sz="2400" dirty="0" smtClean="0"/>
              <a:t>||</a:t>
            </a:r>
          </a:p>
          <a:p>
            <a:pPr marL="514350" indent="-514350" eaLnBrk="1" hangingPunct="1">
              <a:buFont typeface="+mj-lt"/>
              <a:buAutoNum type="arabicPeriod"/>
            </a:pPr>
            <a:r>
              <a:rPr lang="en-US" sz="2400" dirty="0" smtClean="0"/>
              <a:t>= </a:t>
            </a:r>
          </a:p>
        </p:txBody>
      </p:sp>
      <p:sp>
        <p:nvSpPr>
          <p:cNvPr id="2" name="TextBox 1"/>
          <p:cNvSpPr txBox="1"/>
          <p:nvPr/>
        </p:nvSpPr>
        <p:spPr>
          <a:xfrm>
            <a:off x="5715000" y="3352800"/>
            <a:ext cx="2209800" cy="646331"/>
          </a:xfrm>
          <a:prstGeom prst="rect">
            <a:avLst/>
          </a:prstGeom>
          <a:noFill/>
          <a:ln>
            <a:solidFill>
              <a:schemeClr val="accent1"/>
            </a:solidFill>
            <a:prstDash val="sysDash"/>
          </a:ln>
        </p:spPr>
        <p:txBody>
          <a:bodyPr wrap="square" rtlCol="0">
            <a:spAutoFit/>
          </a:bodyPr>
          <a:lstStyle/>
          <a:p>
            <a:r>
              <a:rPr lang="en-US" smtClean="0"/>
              <a:t>Table 5.1 Appendix </a:t>
            </a:r>
            <a:r>
              <a:rPr lang="en-US" dirty="0" smtClean="0"/>
              <a:t>A, </a:t>
            </a:r>
            <a:r>
              <a:rPr lang="en-US" dirty="0" err="1" smtClean="0"/>
              <a:t>pgs</a:t>
            </a:r>
            <a:r>
              <a:rPr lang="en-US" dirty="0" smtClean="0"/>
              <a:t> 443-444</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pScStd">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AD1F1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18680</TotalTime>
  <Words>4037</Words>
  <Application>Microsoft Macintosh PowerPoint</Application>
  <PresentationFormat>On-screen Show (4:3)</PresentationFormat>
  <Paragraphs>484</Paragraphs>
  <Slides>40</Slides>
  <Notes>40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Bradley Hand ITC</vt:lpstr>
      <vt:lpstr>Calibri</vt:lpstr>
      <vt:lpstr>Courier New</vt:lpstr>
      <vt:lpstr>Tahoma</vt:lpstr>
      <vt:lpstr>Times New Roman</vt:lpstr>
      <vt:lpstr>Wingdings</vt:lpstr>
      <vt:lpstr>Wingdings 2</vt:lpstr>
      <vt:lpstr>Arial</vt:lpstr>
      <vt:lpstr>Equity</vt:lpstr>
      <vt:lpstr>Document</vt:lpstr>
      <vt:lpstr>Chapter 5 Making Decisions</vt:lpstr>
      <vt:lpstr>Flow of Control</vt:lpstr>
      <vt:lpstr>Flow of Control</vt:lpstr>
      <vt:lpstr>Review of Boolean Types</vt:lpstr>
      <vt:lpstr>Boolean Expressions</vt:lpstr>
      <vt:lpstr>Relational Operators</vt:lpstr>
      <vt:lpstr>Logical Operators (Compound Relationals)</vt:lpstr>
      <vt:lpstr>Logical Operators Truth Table</vt:lpstr>
      <vt:lpstr>Precedence of Operators</vt:lpstr>
      <vt:lpstr>The if Selection Structure</vt:lpstr>
      <vt:lpstr>The if Selection Structure</vt:lpstr>
      <vt:lpstr>The if Selection Structure</vt:lpstr>
      <vt:lpstr>The if Statement from Chp 4</vt:lpstr>
      <vt:lpstr>Another if Statement Example</vt:lpstr>
      <vt:lpstr>The if-else Selection Structure</vt:lpstr>
      <vt:lpstr>if-else Selection Structure</vt:lpstr>
      <vt:lpstr>The if-else Selection Structure</vt:lpstr>
      <vt:lpstr>The if-else Statement from Chp4</vt:lpstr>
      <vt:lpstr>Another if-else Example</vt:lpstr>
      <vt:lpstr>The if-else Selection Structure</vt:lpstr>
      <vt:lpstr>Nested if-else Structures</vt:lpstr>
      <vt:lpstr>The if-else-if Construct</vt:lpstr>
      <vt:lpstr>The if-else-if Construct</vt:lpstr>
      <vt:lpstr>The if-else Selection Structure</vt:lpstr>
      <vt:lpstr>The if-else Selection Structure</vt:lpstr>
      <vt:lpstr>The dangling else</vt:lpstr>
      <vt:lpstr>The dangling else</vt:lpstr>
      <vt:lpstr>if-else Construct</vt:lpstr>
      <vt:lpstr>Conditional Expressions</vt:lpstr>
      <vt:lpstr>Conditional Expressions</vt:lpstr>
      <vt:lpstr>Conditional Expressions</vt:lpstr>
      <vt:lpstr>The switch Multiple-Selection Structure</vt:lpstr>
      <vt:lpstr>The switch Multiple-Selection Structure With Breaks</vt:lpstr>
      <vt:lpstr>The switch Multiple-Selection Structure Without Breaks</vt:lpstr>
      <vt:lpstr>switch Statement Syntax</vt:lpstr>
      <vt:lpstr>switch Statement</vt:lpstr>
      <vt:lpstr>switch Statement Reminder</vt:lpstr>
      <vt:lpstr>Example of  switch</vt:lpstr>
      <vt:lpstr>Example of switch</vt:lpstr>
      <vt:lpstr> Conditional Operators</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Visual Basic 2008: Reloaded 3e</dc:title>
  <dc:creator>Pat Sterling</dc:creator>
  <cp:lastModifiedBy>Catherine Hochrine</cp:lastModifiedBy>
  <cp:revision>342</cp:revision>
  <cp:lastPrinted>2017-02-08T15:56:11Z</cp:lastPrinted>
  <dcterms:created xsi:type="dcterms:W3CDTF">2006-08-16T00:00:00Z</dcterms:created>
  <dcterms:modified xsi:type="dcterms:W3CDTF">2017-02-08T19:00:35Z</dcterms:modified>
</cp:coreProperties>
</file>